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1"/>
  </p:notesMasterIdLst>
  <p:sldIdLst>
    <p:sldId id="257" r:id="rId3"/>
    <p:sldId id="258" r:id="rId4"/>
    <p:sldId id="504" r:id="rId5"/>
    <p:sldId id="505" r:id="rId6"/>
    <p:sldId id="506" r:id="rId7"/>
    <p:sldId id="507" r:id="rId8"/>
    <p:sldId id="508" r:id="rId9"/>
    <p:sldId id="509" r:id="rId10"/>
    <p:sldId id="510" r:id="rId11"/>
    <p:sldId id="511" r:id="rId12"/>
    <p:sldId id="512" r:id="rId13"/>
    <p:sldId id="513" r:id="rId14"/>
    <p:sldId id="514" r:id="rId15"/>
    <p:sldId id="515" r:id="rId16"/>
    <p:sldId id="516" r:id="rId17"/>
    <p:sldId id="517" r:id="rId18"/>
    <p:sldId id="518" r:id="rId19"/>
    <p:sldId id="519" r:id="rId20"/>
    <p:sldId id="521" r:id="rId21"/>
    <p:sldId id="522" r:id="rId22"/>
    <p:sldId id="523" r:id="rId23"/>
    <p:sldId id="524" r:id="rId24"/>
    <p:sldId id="525" r:id="rId25"/>
    <p:sldId id="526" r:id="rId26"/>
    <p:sldId id="527" r:id="rId27"/>
    <p:sldId id="528" r:id="rId28"/>
    <p:sldId id="529" r:id="rId29"/>
    <p:sldId id="530" r:id="rId30"/>
    <p:sldId id="531" r:id="rId31"/>
    <p:sldId id="532" r:id="rId32"/>
    <p:sldId id="533" r:id="rId33"/>
    <p:sldId id="534" r:id="rId34"/>
    <p:sldId id="535" r:id="rId35"/>
    <p:sldId id="536" r:id="rId36"/>
    <p:sldId id="537" r:id="rId37"/>
    <p:sldId id="538" r:id="rId38"/>
    <p:sldId id="539" r:id="rId39"/>
    <p:sldId id="540" r:id="rId40"/>
    <p:sldId id="541" r:id="rId41"/>
    <p:sldId id="542" r:id="rId42"/>
    <p:sldId id="543" r:id="rId43"/>
    <p:sldId id="544" r:id="rId44"/>
    <p:sldId id="545" r:id="rId45"/>
    <p:sldId id="546" r:id="rId46"/>
    <p:sldId id="547" r:id="rId47"/>
    <p:sldId id="548" r:id="rId48"/>
    <p:sldId id="549" r:id="rId49"/>
    <p:sldId id="550" r:id="rId50"/>
    <p:sldId id="551" r:id="rId51"/>
    <p:sldId id="552" r:id="rId52"/>
    <p:sldId id="553" r:id="rId53"/>
    <p:sldId id="554" r:id="rId54"/>
    <p:sldId id="555" r:id="rId55"/>
    <p:sldId id="556" r:id="rId56"/>
    <p:sldId id="557" r:id="rId57"/>
    <p:sldId id="558" r:id="rId58"/>
    <p:sldId id="559" r:id="rId59"/>
    <p:sldId id="560" r:id="rId60"/>
    <p:sldId id="561" r:id="rId61"/>
    <p:sldId id="562" r:id="rId62"/>
    <p:sldId id="563" r:id="rId63"/>
    <p:sldId id="564" r:id="rId64"/>
    <p:sldId id="565" r:id="rId65"/>
    <p:sldId id="566" r:id="rId66"/>
    <p:sldId id="567" r:id="rId67"/>
    <p:sldId id="568" r:id="rId68"/>
    <p:sldId id="569" r:id="rId69"/>
    <p:sldId id="570" r:id="rId70"/>
    <p:sldId id="571" r:id="rId71"/>
    <p:sldId id="572" r:id="rId72"/>
    <p:sldId id="573" r:id="rId73"/>
    <p:sldId id="574" r:id="rId74"/>
    <p:sldId id="575" r:id="rId75"/>
    <p:sldId id="576" r:id="rId76"/>
    <p:sldId id="577" r:id="rId77"/>
    <p:sldId id="578" r:id="rId78"/>
    <p:sldId id="579" r:id="rId79"/>
    <p:sldId id="580" r:id="rId80"/>
    <p:sldId id="581" r:id="rId81"/>
    <p:sldId id="582" r:id="rId82"/>
    <p:sldId id="583" r:id="rId83"/>
    <p:sldId id="584" r:id="rId84"/>
    <p:sldId id="585" r:id="rId85"/>
    <p:sldId id="586" r:id="rId86"/>
    <p:sldId id="587" r:id="rId87"/>
    <p:sldId id="283" r:id="rId88"/>
    <p:sldId id="317" r:id="rId89"/>
    <p:sldId id="284" r:id="rId9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F4F77B-E6B7-4272-8570-C3798A8B3AA2}" v="656" dt="2021-10-20T06:25:37.469"/>
    <p1510:client id="{3629D2C0-0041-42F6-83E4-EC1182865570}" v="2744" dt="2021-10-20T09:51:39.044"/>
    <p1510:client id="{4563B939-1FE6-43F1-B7F9-DE525BEE14F4}" v="448" dt="2021-12-01T08:05:09.031"/>
    <p1510:client id="{5A009BE8-7C41-4C1E-8E62-B32709968443}" v="680" dt="2021-10-23T17:40:36.064"/>
    <p1510:client id="{6B188488-B38E-4E64-94D6-C0B4E4CA2822}" v="903" dt="2021-11-08T17:47:52.339"/>
    <p1510:client id="{94F4BF68-2D7F-49E3-98CC-671CA017C292}" v="35" dt="2021-11-03T13:33:39.166"/>
    <p1510:client id="{9697CA26-96CA-4F34-925A-7BA492F0CCF9}" v="172" dt="2021-10-06T04:08:06.874"/>
    <p1510:client id="{9C03CB1A-C731-4266-BFAE-CBB84C77B3FD}" v="752" dt="2021-11-08T22:04:23.021"/>
    <p1510:client id="{A6D6FACF-9D14-4223-B8CE-8518BEFEBF93}" v="9" dt="2021-11-26T11:22:58.859"/>
    <p1510:client id="{AEB2CFE9-39DD-4410-B14C-2B7D1041C53B}" v="1039" dt="2021-11-09T17:26:26.547"/>
    <p1510:client id="{AEC48E12-54E4-4F95-BAA4-CBC2BAD5C2C9}" v="88" dt="2021-10-19T17:45:01.304"/>
    <p1510:client id="{D02875F2-AD2E-4271-9857-260C58BDD4EB}" v="2013" dt="2021-11-26T23:13:27.672"/>
    <p1510:client id="{D7EA64B9-59CE-4B0C-ABCD-0AF82BE5B7EB}" v="2711" dt="2021-10-24T21:16:45.962"/>
    <p1510:client id="{DA6D0A80-66EC-40C9-B906-66B9F13775D9}" v="191" dt="2021-11-25T13:07:03.100"/>
    <p1510:client id="{DB1D2757-AC90-4322-9D1B-D2294E10B97E}" v="2694" dt="2021-10-06T09:32:00.98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tableStyles" Target="tableStyles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notesMaster" Target="notesMasters/notesMaster1.xml"/><Relationship Id="rId9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BEC4B-960A-4F2C-A9AD-05F2709CA4D8}" type="datetimeFigureOut">
              <a:rPr lang="ru-RU"/>
              <a:t>30.11.2021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409122-DDD3-43A2-98A3-6A71CD6C9DE3}" type="slidenum">
              <a:rPr lang="ru-RU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702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828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1614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263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7171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643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415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6554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546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102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61303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1276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271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916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861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9832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8904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9545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3107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4540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29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454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5267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6467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95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079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5489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070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4587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0422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8202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5371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39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229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94583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5120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10137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3959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8723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2984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383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760908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60621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9234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49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3945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32913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940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80720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651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43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0609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34755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6194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22655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88316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59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585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8230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53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036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382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54546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01312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4043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0234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0181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21838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69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41412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516709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555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02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683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94295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04736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06284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76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0324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77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140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78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40401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79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17282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9169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227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10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37086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82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5348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83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19460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84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201024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85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7416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995FEF2D-8E0D-47F7-AA14-A411115B7725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20C56290-28C5-41D4-9CD6-7393397C091B}" type="slidenum">
              <a:rPr lang="ru-RU" altLang="ru-RU"/>
              <a:pPr algn="r" eaLnBrk="1" hangingPunct="1">
                <a:spcBef>
                  <a:spcPct val="0"/>
                </a:spcBef>
              </a:pPr>
              <a:t>80</a:t>
            </a:fld>
            <a:endParaRPr lang="ru-RU" altLang="ru-RU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64ECA365-10D6-4703-9AC0-EDFC2290EB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47DD9B5B-590B-4267-BB74-7E298A0A8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F49CD24D-BDE6-49C9-8073-3E64F41A0E74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AE29888-9B35-42A4-B2E7-F56B16684B12}" type="slidenum">
              <a:rPr lang="ru-RU" altLang="ru-RU"/>
              <a:pPr algn="r" eaLnBrk="1" hangingPunct="1">
                <a:spcBef>
                  <a:spcPct val="0"/>
                </a:spcBef>
              </a:pPr>
              <a:t>11</a:t>
            </a:fld>
            <a:endParaRPr lang="ru-RU" altLang="ru-RU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9A85D646-6E08-430F-B115-D70172FBBDA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94570839-B7B5-42D5-BEF1-2760ACE22E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ru-RU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956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ФИО преподавателя</a:t>
            </a:r>
          </a:p>
          <a:p>
            <a:pPr lvl="0"/>
            <a:r>
              <a:rPr lang="ru-RU"/>
              <a:t>Электронная почта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1524000" y="2057400"/>
            <a:ext cx="9144000" cy="1452563"/>
          </a:xfrm>
          <a:prstGeom prst="rect">
            <a:avLst/>
          </a:prstGeom>
        </p:spPr>
        <p:txBody>
          <a:bodyPr anchor="b"/>
          <a:lstStyle>
            <a:lvl1pPr algn="ctr">
              <a:defRPr sz="6000" b="1"/>
            </a:lvl1pPr>
          </a:lstStyle>
          <a:p>
            <a:r>
              <a:rPr lang="ru-RU"/>
              <a:t>Название темы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 hasCustomPrompt="1"/>
          </p:nvPr>
        </p:nvSpPr>
        <p:spPr>
          <a:xfrm>
            <a:off x="1524000" y="1178878"/>
            <a:ext cx="9144000" cy="46704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Номер темы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56620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6129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2523744"/>
            <a:ext cx="10515600" cy="365321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33273"/>
            <a:ext cx="10515600" cy="1218691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2414016"/>
            <a:ext cx="5156200" cy="376294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97600" y="2414015"/>
            <a:ext cx="5156200" cy="376294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80255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25077" y="1033273"/>
            <a:ext cx="10515600" cy="1024525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25078" y="2099469"/>
            <a:ext cx="5158316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40318" y="3006725"/>
            <a:ext cx="5158316" cy="31829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2099469"/>
            <a:ext cx="518371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3006726"/>
            <a:ext cx="5183717" cy="318293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05518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160654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14439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00208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4"/>
            <a:ext cx="3932767" cy="1528699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5043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0318" y="987425"/>
            <a:ext cx="3932767" cy="1546987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40318" y="2552700"/>
            <a:ext cx="3932767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19015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1027907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2606040"/>
            <a:ext cx="10515600" cy="357092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16717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1" y="1152143"/>
            <a:ext cx="2628900" cy="502482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1" y="1152144"/>
            <a:ext cx="7683500" cy="50248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33C66FD2-B223-40ED-A70A-6F8087E69D5E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52259990-D040-4A93-9573-D880525759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53326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189" y="1197276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D04E3D8-9551-C44F-AA1F-D38C85BA4D52}" type="datetimeFigureOut">
              <a:rPr lang="en-US" smtClean="0"/>
              <a:pPr/>
              <a:t>11/30/2021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D262070-2A5E-5642-84A2-C705DC4050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0336" y="2693773"/>
            <a:ext cx="11132065" cy="343239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4915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30.11.2021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head.png"/>
          <p:cNvPicPr>
            <a:picLocks noChangeAspect="1"/>
          </p:cNvPicPr>
          <p:nvPr userDrawn="1"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29"/>
            <a:ext cx="12192000" cy="995423"/>
          </a:xfrm>
          <a:prstGeom prst="rect">
            <a:avLst/>
          </a:prstGeom>
        </p:spPr>
      </p:pic>
      <p:sp>
        <p:nvSpPr>
          <p:cNvPr id="9" name="Прямоугольник 8"/>
          <p:cNvSpPr/>
          <p:nvPr userDrawn="1"/>
        </p:nvSpPr>
        <p:spPr>
          <a:xfrm>
            <a:off x="7393853" y="-44722"/>
            <a:ext cx="47981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ru-RU" sz="1600" b="1">
                <a:solidFill>
                  <a:srgbClr val="00B0F0"/>
                </a:solidFill>
                <a:latin typeface="PT Sans"/>
              </a:rPr>
              <a:t>Центр дистанционного обучения 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0031999" y="6419001"/>
            <a:ext cx="196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BFFC79E-3831-4D3C-8F5D-FC802BF1F03F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" y="0"/>
            <a:ext cx="2003076" cy="96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4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8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8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ru/docs/Web/JavaScript" TargetMode="External"/><Relationship Id="rId2" Type="http://schemas.openxmlformats.org/officeDocument/2006/relationships/hyperlink" Target="https://www.w3schools.com/js/default.asp" TargetMode="External"/><Relationship Id="rId1" Type="http://schemas.openxmlformats.org/officeDocument/2006/relationships/slideLayout" Target="../slideLayouts/slideLayout23.xml"/><Relationship Id="rId4" Type="http://schemas.openxmlformats.org/officeDocument/2006/relationships/hyperlink" Target="https://learn.javascript.ru/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3000"/>
                <a:satMod val="150000"/>
                <a:shade val="98000"/>
                <a:lumMod val="102000"/>
              </a:schemeClr>
            </a:gs>
            <a:gs pos="68000">
              <a:schemeClr val="bg1"/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616771" y="6083372"/>
            <a:ext cx="1907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>
                <a:solidFill>
                  <a:schemeClr val="bg1"/>
                </a:solidFill>
                <a:latin typeface="PT Sans"/>
              </a:rPr>
              <a:t>Online</a:t>
            </a:r>
            <a:r>
              <a:rPr lang="ru-RU" sz="1400" b="1">
                <a:solidFill>
                  <a:schemeClr val="bg1"/>
                </a:solidFill>
                <a:latin typeface="PT Sans"/>
              </a:rPr>
              <a:t>-</a:t>
            </a:r>
            <a:r>
              <a:rPr lang="en-US" sz="1400" b="1">
                <a:solidFill>
                  <a:schemeClr val="bg1"/>
                </a:solidFill>
                <a:latin typeface="PT Sans"/>
              </a:rPr>
              <a:t>edu.mirea.ru</a:t>
            </a:r>
            <a:endParaRPr lang="ru-RU" sz="1400" b="1">
              <a:solidFill>
                <a:schemeClr val="bg1"/>
              </a:solidFill>
              <a:latin typeface="PT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17D972-92EF-4EF6-BF83-B1D352536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9744" y="1718430"/>
            <a:ext cx="8452735" cy="2009612"/>
          </a:xfrm>
        </p:spPr>
        <p:txBody>
          <a:bodyPr lIns="91440" tIns="45720" rIns="91440" bIns="45720" anchor="b"/>
          <a:lstStyle/>
          <a:p>
            <a:pPr algn="ctr"/>
            <a:r>
              <a:rPr lang="ru-RU" altLang="ru-RU" sz="4800" b="1">
                <a:cs typeface="Calibri Light"/>
              </a:rPr>
              <a:t>Разработка клиентских частей интернет ресурсов </a:t>
            </a:r>
            <a:br>
              <a:rPr lang="ru-RU" altLang="ru-RU" sz="4800"/>
            </a:br>
            <a:r>
              <a:rPr lang="ru-RU" altLang="ru-RU" sz="4800" b="1"/>
              <a:t>осень-зима 2021</a:t>
            </a:r>
            <a:endParaRPr lang="ru-RU" sz="4800" b="1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705CABD-092D-4CC1-B799-8089F630EC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/>
              <a:t>ФИО преподавателя</a:t>
            </a:r>
            <a:r>
              <a:rPr lang="en-US"/>
              <a:t>: </a:t>
            </a:r>
            <a:r>
              <a:rPr lang="ru-RU"/>
              <a:t> </a:t>
            </a:r>
            <a:r>
              <a:rPr lang="ru-RU" altLang="ru-RU"/>
              <a:t>Матчин Василий Тимофеевич</a:t>
            </a:r>
            <a:endParaRPr lang="ru-RU" altLang="ru-RU" sz="1400" i="1"/>
          </a:p>
          <a:p>
            <a:endParaRPr lang="ru-RU"/>
          </a:p>
          <a:p>
            <a:r>
              <a:rPr lang="en-US"/>
              <a:t>e-mail: matchin@mirea.ru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0269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 события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10</a:t>
            </a:r>
            <a:endParaRPr lang="ru-RU" altLang="ru-RU" sz="1600" dirty="0">
              <a:latin typeface="Arial"/>
              <a:cs typeface="Arial"/>
            </a:endParaRPr>
          </a:p>
        </p:txBody>
      </p:sp>
      <p:pic>
        <p:nvPicPr>
          <p:cNvPr id="2" name="Рисунок 5" descr="Изображение выглядит как текст, снимок экрана, визитка&#10;&#10;Автоматически созданное описание">
            <a:extLst>
              <a:ext uri="{FF2B5EF4-FFF2-40B4-BE49-F238E27FC236}">
                <a16:creationId xmlns:a16="http://schemas.microsoft.com/office/drawing/2014/main" id="{3BA18655-D4D4-411C-848B-F3F730FD3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31" y="1831317"/>
            <a:ext cx="6018924" cy="3738400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A83027E-14F0-487B-9C4E-1833FD2D0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6662" y="1494221"/>
            <a:ext cx="2666674" cy="453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1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addEventListener. Тип события mousemove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11</a:t>
            </a:r>
            <a:endParaRPr lang="ru-RU" altLang="ru-RU" sz="1600" dirty="0">
              <a:latin typeface="Arial"/>
              <a:cs typeface="Arial"/>
            </a:endParaRPr>
          </a:p>
        </p:txBody>
      </p:sp>
      <p:pic>
        <p:nvPicPr>
          <p:cNvPr id="2" name="Рисунок 2" descr="Изображение выглядит как квадрат&#10;&#10;Автоматически созданное описание">
            <a:extLst>
              <a:ext uri="{FF2B5EF4-FFF2-40B4-BE49-F238E27FC236}">
                <a16:creationId xmlns:a16="http://schemas.microsoft.com/office/drawing/2014/main" id="{B81546FD-7786-408E-B852-FC6E9EDB65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155" y="2643242"/>
            <a:ext cx="2076450" cy="2114550"/>
          </a:xfrm>
          <a:prstGeom prst="rect">
            <a:avLst/>
          </a:prstGeom>
        </p:spPr>
      </p:pic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41B8B6A-B4B5-47B2-8B03-99AAF3B8AE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93" y="2405942"/>
            <a:ext cx="6833475" cy="2466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9733" cy="67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 любом движении мыши в области данного элемента будут меняться координаты относительно окна браузера</a:t>
            </a:r>
            <a:endParaRPr lang="ru-RU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677786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addEventListener. Типы </a:t>
            </a:r>
            <a:r>
              <a:rPr lang="ru-RU" b="1">
                <a:latin typeface="Arial"/>
                <a:cs typeface="Arial"/>
              </a:rPr>
              <a:t>событий keydown и keyup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094296"/>
            <a:ext cx="9139733" cy="67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Событие </a:t>
            </a:r>
            <a:r>
              <a:rPr lang="en-US" sz="1800">
                <a:latin typeface="Consolas"/>
                <a:cs typeface="Arial"/>
              </a:rPr>
              <a:t>keydown</a:t>
            </a:r>
            <a:r>
              <a:rPr lang="en-US" sz="1800">
                <a:latin typeface="Arial"/>
                <a:cs typeface="Arial"/>
              </a:rPr>
              <a:t> происходит при нажатии клавиши, а </a:t>
            </a:r>
            <a:r>
              <a:rPr lang="en-US" sz="1800">
                <a:latin typeface="Consolas"/>
                <a:cs typeface="Arial"/>
              </a:rPr>
              <a:t>keyup</a:t>
            </a:r>
            <a:r>
              <a:rPr lang="en-US" sz="1800">
                <a:latin typeface="Arial"/>
                <a:cs typeface="Arial"/>
              </a:rPr>
              <a:t> – при отпускании.</a:t>
            </a:r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D9FC87E-85C4-4674-A38E-35D9FA873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711" y="2767216"/>
            <a:ext cx="6141544" cy="2838808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8038C885-10A5-483F-A6F3-2F5C7D607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6292" y="3431683"/>
            <a:ext cx="4164176" cy="123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38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addEventListener. Типы </a:t>
            </a:r>
            <a:r>
              <a:rPr lang="ru-RU" b="1">
                <a:latin typeface="Arial"/>
                <a:cs typeface="Arial"/>
              </a:rPr>
              <a:t>событий keydown и keyup</a:t>
            </a:r>
            <a:endParaRPr lang="ru-RU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2094296"/>
            <a:ext cx="9139733" cy="67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Если поменять раскладку с русской на английскую, то event.key теперь будет равен </a:t>
            </a:r>
            <a:r>
              <a:rPr lang="en-US" sz="1800">
                <a:latin typeface="Arial"/>
                <a:cs typeface="Arial"/>
              </a:rPr>
              <a:t>букве 'g', а не 'п'. При этом event.code будет постоянным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930D1AC-D553-4FA1-9E1F-B1067D3D3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1867" y="3459655"/>
            <a:ext cx="4748267" cy="165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39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 dirty="0">
                <a:latin typeface="Arial"/>
                <a:cs typeface="Arial"/>
              </a:rPr>
              <a:t>addEventListener. Тип </a:t>
            </a:r>
            <a:r>
              <a:rPr lang="ru-RU" b="1">
                <a:latin typeface="Arial"/>
                <a:cs typeface="Arial"/>
              </a:rPr>
              <a:t>события scroll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139733" cy="91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Данный тип события отвечает за прокрутку страницы. Объекты scrollY и scrollX показывают, на какое количество пикселей была пролистана страница по </a:t>
            </a:r>
            <a:r>
              <a:rPr lang="en-US" sz="1800">
                <a:latin typeface="Arial"/>
                <a:cs typeface="Arial"/>
              </a:rPr>
              <a:t>вертикали и горизонтали, соответственно</a:t>
            </a:r>
            <a:endParaRPr lang="en-US" sz="1800">
              <a:cs typeface="Arial"/>
            </a:endParaRPr>
          </a:p>
        </p:txBody>
      </p:sp>
      <p:pic>
        <p:nvPicPr>
          <p:cNvPr id="3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F982352-71C8-401E-9E31-266DEB715F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0913" y="2648989"/>
            <a:ext cx="1990725" cy="273367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1A6B1E9-C194-46D8-BCA8-F24F84A60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9986" y="2659002"/>
            <a:ext cx="5764924" cy="25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16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139733" cy="911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Многие действия в JavaScript </a:t>
            </a:r>
            <a:r>
              <a:rPr lang="en-US" sz="1800" b="1">
                <a:latin typeface="Arial"/>
                <a:cs typeface="Arial"/>
              </a:rPr>
              <a:t>асинхронные</a:t>
            </a:r>
            <a:r>
              <a:rPr lang="en-US" sz="1800">
                <a:latin typeface="Arial"/>
                <a:cs typeface="Arial"/>
              </a:rPr>
              <a:t>. Например, рассмотрим функцию </a:t>
            </a:r>
            <a:r>
              <a:rPr lang="en-US" sz="1800">
                <a:latin typeface="Consolas"/>
                <a:cs typeface="Arial"/>
              </a:rPr>
              <a:t>loadScript(src)</a:t>
            </a:r>
            <a:endParaRPr lang="ru-RU"/>
          </a:p>
          <a:p>
            <a:pPr>
              <a:buNone/>
            </a:pPr>
            <a:endParaRPr lang="en-US" sz="1800" dirty="0">
              <a:latin typeface="Consolas"/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44277D6-8B7A-4CEA-97C4-E2A23E8F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123" y="2469693"/>
            <a:ext cx="6342992" cy="309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24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305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Эта функция загружает на страницу новый скрипт. Когда в тело документа добавится конструкция </a:t>
            </a:r>
            <a:r>
              <a:rPr lang="en-US" sz="1800">
                <a:latin typeface="Consolas"/>
                <a:cs typeface="Arial"/>
              </a:rPr>
              <a:t>&lt;script src="…"&gt;</a:t>
            </a:r>
            <a:r>
              <a:rPr lang="en-US" sz="1800">
                <a:latin typeface="Arial"/>
                <a:cs typeface="Arial"/>
              </a:rPr>
              <a:t>, браузер загрузит скрипт и выполнит его.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Вот пример использования этой функции:</a:t>
            </a:r>
            <a:endParaRPr lang="en-US"/>
          </a:p>
          <a:p>
            <a:pPr>
              <a:buNone/>
            </a:pPr>
            <a:endParaRPr lang="en-US" sz="1800" dirty="0">
              <a:latin typeface="Consolas"/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1F879E7-30D2-491F-8EE8-0CF24FA34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572" y="2691128"/>
            <a:ext cx="4424855" cy="2360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BB7F3F-2027-4F76-8461-02A4D5796E15}"/>
              </a:ext>
            </a:extLst>
          </p:cNvPr>
          <p:cNvSpPr txBox="1"/>
          <p:nvPr/>
        </p:nvSpPr>
        <p:spPr>
          <a:xfrm>
            <a:off x="1790262" y="5573986"/>
            <a:ext cx="844506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Такие функции называют «</a:t>
            </a:r>
            <a:r>
              <a:rPr lang="en-US" b="1">
                <a:solidFill>
                  <a:srgbClr val="333333"/>
                </a:solidFill>
                <a:latin typeface="BlinkMacSystemFont"/>
              </a:rPr>
              <a:t>асинхронными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», потому что действие (загрузка скрипта) будет завершено не сейчас, а потом.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01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7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Если после вызова </a:t>
            </a:r>
            <a:r>
              <a:rPr lang="en-US" sz="1800" dirty="0">
                <a:latin typeface="Consolas"/>
                <a:cs typeface="Arial"/>
              </a:rPr>
              <a:t>loadScript(…)</a:t>
            </a:r>
            <a:r>
              <a:rPr lang="en-US" sz="1800" dirty="0">
                <a:latin typeface="Arial"/>
                <a:cs typeface="Arial"/>
              </a:rPr>
              <a:t> есть какой-то код, то он не будет ждать, пока </a:t>
            </a:r>
            <a:r>
              <a:rPr lang="en-US" sz="1800">
                <a:latin typeface="Arial"/>
                <a:cs typeface="Arial"/>
              </a:rPr>
              <a:t>скрипт загрузится - он выполнится моментально</a:t>
            </a:r>
            <a:endParaRPr lang="ru-RU"/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CBC02E4-D22D-43D6-A21A-74B36FEF9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3848" y="2497810"/>
            <a:ext cx="6395544" cy="291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14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701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хотели бы использовать новый скрипт, как только он будет загружен. Скажем, он объявляет новую функцию, которую мы хотим выполнить.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если мы просто вызовем эту функцию после </a:t>
            </a:r>
            <a:r>
              <a:rPr lang="en-US" sz="1800">
                <a:latin typeface="Consolas"/>
                <a:cs typeface="Arial"/>
              </a:rPr>
              <a:t>loadScript(…)</a:t>
            </a:r>
            <a:r>
              <a:rPr lang="en-US" sz="1800">
                <a:latin typeface="Arial"/>
                <a:cs typeface="Arial"/>
              </a:rPr>
              <a:t>, у нас ничего не выйдет: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43437D3-FD00-4843-8ED5-BB8366E5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72" y="2922977"/>
            <a:ext cx="6456855" cy="311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678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4777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асинхронность. Колбэк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19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866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Действительно, ведь у браузера не было времени загрузить скрипт. Сейчас функция </a:t>
            </a:r>
            <a:r>
              <a:rPr lang="en-US" sz="1800">
                <a:latin typeface="Consolas"/>
                <a:cs typeface="Arial"/>
              </a:rPr>
              <a:t>loadScript</a:t>
            </a:r>
            <a:r>
              <a:rPr lang="en-US" sz="1800">
                <a:latin typeface="Arial"/>
                <a:cs typeface="Arial"/>
              </a:rPr>
              <a:t> никак не позволяет отследить момент загрузки. Скрипт загружается, а потом выполняется. Но нам нужно точно знать, когда это произойдёт, чтобы использовать функции и переменные из этого скрипта.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этого передадим функцию </a:t>
            </a:r>
            <a:r>
              <a:rPr lang="en-US" sz="1800" dirty="0">
                <a:latin typeface="Consolas"/>
                <a:cs typeface="Arial"/>
              </a:rPr>
              <a:t>callback</a:t>
            </a:r>
            <a:r>
              <a:rPr lang="en-US" sz="1800" dirty="0">
                <a:latin typeface="Arial"/>
                <a:cs typeface="Arial"/>
              </a:rPr>
              <a:t> вторым аргументом в </a:t>
            </a:r>
            <a:r>
              <a:rPr lang="en-US" sz="1800" dirty="0">
                <a:latin typeface="Consolas"/>
                <a:cs typeface="Arial"/>
              </a:rPr>
              <a:t>loadScript</a:t>
            </a:r>
            <a:r>
              <a:rPr lang="en-US" sz="1800" dirty="0">
                <a:latin typeface="Arial"/>
                <a:cs typeface="Arial"/>
              </a:rPr>
              <a:t>, чтобы вызвать её, когда скрипт загрузится:</a:t>
            </a:r>
            <a:endParaRPr lang="en-US" dirty="0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F098E6B-3DD1-44DD-BE4B-32A43C467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9297" y="3330393"/>
            <a:ext cx="5484647" cy="3297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91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4C6D146A-8A1D-466F-95B0-D4B5B952F6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880" y="2281906"/>
            <a:ext cx="11362849" cy="2617275"/>
          </a:xfrm>
        </p:spPr>
        <p:txBody>
          <a:bodyPr lIns="91440" tIns="45720" rIns="91440" bIns="45720" anchor="b"/>
          <a:lstStyle/>
          <a:p>
            <a:r>
              <a:rPr lang="ru-RU" altLang="ru-RU" dirty="0">
                <a:cs typeface="Calibri Light"/>
              </a:rPr>
              <a:t>JavaScript. Обработчики событий. </a:t>
            </a:r>
            <a:r>
              <a:rPr lang="ru-RU" altLang="ru-RU">
                <a:latin typeface="Calibri Light"/>
                <a:cs typeface="Calibri Light"/>
              </a:rPr>
              <a:t>Promise</a:t>
            </a:r>
            <a:r>
              <a:rPr lang="ru-RU" altLang="ru-RU">
                <a:cs typeface="Calibri Light"/>
              </a:rPr>
              <a:t>. Сетевые запросы. Куки. </a:t>
            </a:r>
            <a:r>
              <a:rPr lang="ru-RU">
                <a:ea typeface="+mj-lt"/>
                <a:cs typeface="+mj-lt"/>
              </a:rPr>
              <a:t>Объекты веб-хранилища</a:t>
            </a:r>
          </a:p>
        </p:txBody>
      </p:sp>
      <p:sp>
        <p:nvSpPr>
          <p:cNvPr id="11" name="Подзаголовок 10">
            <a:extLst>
              <a:ext uri="{FF2B5EF4-FFF2-40B4-BE49-F238E27FC236}">
                <a16:creationId xmlns:a16="http://schemas.microsoft.com/office/drawing/2014/main" id="{C1B65F80-40E4-4163-81DA-43F424C0AE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lIns="91440" tIns="45720" rIns="91440" bIns="45720" anchor="t"/>
          <a:lstStyle/>
          <a:p>
            <a:r>
              <a:rPr lang="ru-RU" dirty="0"/>
              <a:t>Лекция 7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98ECCFE-4858-4438-AEC8-CF097698ED0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5298476-12F0-4C2C-9877-8911879A4219}" type="slidenum">
              <a:rPr lang="ru-RU" altLang="ru-RU" sz="16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ru-RU" altLang="ru-RU" sz="1600"/>
          </a:p>
        </p:txBody>
      </p:sp>
    </p:spTree>
    <p:extLst>
      <p:ext uri="{BB962C8B-B14F-4D97-AF65-F5344CB8AC3E}">
        <p14:creationId xmlns:p14="http://schemas.microsoft.com/office/powerpoint/2010/main" val="3124557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Введение в асинхронность. Колбэк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50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Теперь, если мы хотим вызвать функцию из скрипта, нужно делать это в колбэке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6AAB667-BAD7-4C14-A2B1-3789DF51E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42" y="2403888"/>
            <a:ext cx="6456854" cy="275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9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Колбэк в колбэке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99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Как нам загрузить два скрипта один за другим: сначала первый, а за ним второй?</a:t>
            </a:r>
            <a:endParaRPr lang="ru-RU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Первое, что приходит в голову, вызвать </a:t>
            </a:r>
            <a:r>
              <a:rPr lang="en-US" sz="1800" dirty="0">
                <a:latin typeface="Consolas"/>
                <a:cs typeface="Arial"/>
              </a:rPr>
              <a:t>loadScript</a:t>
            </a:r>
            <a:r>
              <a:rPr lang="en-US" sz="1800">
                <a:latin typeface="Arial"/>
                <a:cs typeface="Arial"/>
              </a:rPr>
              <a:t> ещё раз уже внутри колбэка</a:t>
            </a: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25ACC6-D4EE-4A28-9B26-891B448B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64" y="2322121"/>
            <a:ext cx="6632026" cy="32735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8F0969-34A3-4451-9AF2-22E108629CB9}"/>
              </a:ext>
            </a:extLst>
          </p:cNvPr>
          <p:cNvSpPr txBox="1"/>
          <p:nvPr/>
        </p:nvSpPr>
        <p:spPr>
          <a:xfrm>
            <a:off x="1790262" y="5731642"/>
            <a:ext cx="887423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rgbClr val="333333"/>
                </a:solidFill>
                <a:latin typeface="BlinkMacSystemFont"/>
              </a:rPr>
              <a:t>Когда внешняя функция </a:t>
            </a:r>
            <a:r>
              <a:rPr lang="en-US"/>
              <a:t>loadScript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выполнится, вызовется та, что внутри колбэка.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175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Колбэк в колбэке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99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Каждое новое действие мы вынуждены вызывать внутри колбэка. Этот вариант </a:t>
            </a:r>
            <a:r>
              <a:rPr lang="en-US" sz="1800">
                <a:latin typeface="Arial"/>
                <a:cs typeface="Arial"/>
              </a:rPr>
              <a:t>подойдёт, когда у нас одно-два действия, но для большего количества уже неудобно</a:t>
            </a:r>
            <a:endParaRPr lang="ru-RU"/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225ACC6-D4EE-4A28-9B26-891B448B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1364" y="2549845"/>
            <a:ext cx="6632026" cy="327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10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Перехват ошибок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99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 примерах выше мы не думали об ошибках. А что если загрузить скрипт не удалось? Колбэк должен уметь реагировать на возможные проблемы.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Ниже улучшенная версия </a:t>
            </a:r>
            <a:r>
              <a:rPr lang="en-US" sz="1800">
                <a:latin typeface="Consolas"/>
                <a:cs typeface="Arial"/>
              </a:rPr>
              <a:t>loadScript</a:t>
            </a:r>
            <a:r>
              <a:rPr lang="en-US" sz="1800">
                <a:latin typeface="Arial"/>
                <a:cs typeface="Arial"/>
              </a:rPr>
              <a:t>, которая умеет отслеживать ошибки загрузки: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D41BE79-6B08-45EB-A5A1-44E0E68C2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42" y="2811365"/>
            <a:ext cx="6999888" cy="301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790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Адская пирамида вызовов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23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На первый взгляд это рабочий способ написания асинхронного кода. Для </a:t>
            </a:r>
            <a:r>
              <a:rPr lang="en-US" sz="1800" dirty="0">
                <a:latin typeface="Arial"/>
                <a:cs typeface="Arial"/>
              </a:rPr>
              <a:t>одного или двух вложенных вызовов всё выглядит нормально.</a:t>
            </a:r>
            <a:endParaRPr lang="ru-RU" dirty="0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для нескольких асинхронных действий, которые нужно выполнить друг за другом, код выглядит вот так: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180E29-4537-4F3B-8540-FECD99F6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14" y="2695050"/>
            <a:ext cx="4564992" cy="39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23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Адская пирамида вызовов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235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Чем больше вложенных вызовов, тем наш код будет иметь всё большую вложенность, которую сложно поддерживать, особенно если вместо </a:t>
            </a:r>
            <a:r>
              <a:rPr lang="en-US" sz="1800">
                <a:latin typeface="Consolas"/>
                <a:cs typeface="Arial"/>
              </a:rPr>
              <a:t>...</a:t>
            </a:r>
            <a:r>
              <a:rPr lang="en-US" sz="1800">
                <a:latin typeface="Arial"/>
                <a:cs typeface="Arial"/>
              </a:rPr>
              <a:t> у нас код, содержащий другие цепочки вызовов, условия и т.д.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Иногда это называют «адом колбэков» или «адской пирамидой колбэков».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180E29-4537-4F3B-8540-FECD99F69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8814" y="2695050"/>
            <a:ext cx="4564992" cy="397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3353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Promise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52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Такую проблему способен решить объект Promise. </a:t>
            </a:r>
            <a:r>
              <a:rPr lang="en-US" sz="1800" b="1">
                <a:latin typeface="Arial"/>
                <a:cs typeface="Arial"/>
              </a:rPr>
              <a:t>Promise </a:t>
            </a:r>
            <a:r>
              <a:rPr lang="en-US" sz="1800">
                <a:latin typeface="Arial"/>
                <a:cs typeface="Arial"/>
              </a:rPr>
              <a:t>(от англ. "обещание")  — </a:t>
            </a:r>
            <a:r>
              <a:rPr lang="en-US" sz="1800" dirty="0">
                <a:latin typeface="Arial"/>
                <a:cs typeface="Arial"/>
              </a:rPr>
              <a:t> это объект который содержит будущее значение асинхронной операции. Например, если вы запрашиваете некоторые данные с сервера, промис обещает нам получить эти данные, которые мы сможем использовать в будущем.</a:t>
            </a:r>
            <a:endParaRPr lang="ru-RU" dirty="0"/>
          </a:p>
          <a:p>
            <a:pPr>
              <a:buNone/>
            </a:pPr>
            <a:r>
              <a:rPr lang="en-US" sz="1800">
                <a:cs typeface="Arial"/>
              </a:rPr>
              <a:t>Синтаксис создания </a:t>
            </a:r>
            <a:r>
              <a:rPr lang="en-US" sz="1800">
                <a:latin typeface="Consolas"/>
                <a:cs typeface="Arial"/>
              </a:rPr>
              <a:t>Promise</a:t>
            </a:r>
            <a:r>
              <a:rPr lang="en-US" sz="1800">
                <a:cs typeface="Arial"/>
              </a:rPr>
              <a:t>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E0718B-B314-430B-B773-9486674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69" y="3137602"/>
            <a:ext cx="7166302" cy="28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286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Promise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52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Функция, переданная в конструкцию new Promise, называется исполнителем </a:t>
            </a:r>
            <a:r>
              <a:rPr lang="en-US" sz="1800" dirty="0">
                <a:latin typeface="Arial"/>
                <a:cs typeface="Arial"/>
              </a:rPr>
              <a:t>(executor). Когда Promise создаётся, она запускается автоматически. Она должна содержать «создающий» код, который создаст результат. Её аргументы resolve и reject – это колбэки, которые предоставляет сам JavaScript. Наш код – только внутри исполнителя.</a:t>
            </a:r>
            <a:endParaRPr lang="ru-RU" dirty="0">
              <a:latin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E0718B-B314-430B-B773-9486674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69" y="3137602"/>
            <a:ext cx="7166302" cy="28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582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Promise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524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Когда исполнитель получает результат, он должен вызвать один </a:t>
            </a:r>
            <a:r>
              <a:rPr lang="en-US" sz="1800" dirty="0">
                <a:latin typeface="Arial"/>
                <a:cs typeface="Arial"/>
              </a:rPr>
              <a:t>из этих колбэков:</a:t>
            </a:r>
            <a:endParaRPr lang="ru-RU">
              <a:cs typeface="Arial" panose="020B0604020202020204" pitchFamily="34" charset="0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resolve(value)</a:t>
            </a:r>
            <a:r>
              <a:rPr lang="en-US" sz="1800">
                <a:latin typeface="Arial"/>
                <a:cs typeface="Arial"/>
              </a:rPr>
              <a:t> — если работа завершилась успешно, с результатом </a:t>
            </a:r>
            <a:r>
              <a:rPr lang="en-US" sz="1800">
                <a:latin typeface="Consolas"/>
                <a:cs typeface="Arial"/>
              </a:rPr>
              <a:t>value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reject(error)</a:t>
            </a:r>
            <a:r>
              <a:rPr lang="en-US" sz="1800">
                <a:latin typeface="Arial"/>
                <a:cs typeface="Arial"/>
              </a:rPr>
              <a:t> — если произошла ошибка, </a:t>
            </a:r>
            <a:r>
              <a:rPr lang="en-US" sz="1800">
                <a:latin typeface="Consolas"/>
                <a:cs typeface="Arial"/>
              </a:rPr>
              <a:t>error</a:t>
            </a:r>
            <a:r>
              <a:rPr lang="en-US" sz="1800">
                <a:latin typeface="Arial"/>
                <a:cs typeface="Arial"/>
              </a:rPr>
              <a:t> – объект ошибки.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7E0718B-B314-430B-B773-9486674856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8469" y="3137602"/>
            <a:ext cx="7166302" cy="289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54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Promise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29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71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Ниже пример конструктора </a:t>
            </a:r>
            <a:r>
              <a:rPr lang="en-US" sz="1800" dirty="0">
                <a:latin typeface="Consolas"/>
                <a:cs typeface="Arial"/>
              </a:rPr>
              <a:t>Promise</a:t>
            </a:r>
            <a:r>
              <a:rPr lang="en-US" sz="1800" dirty="0">
                <a:latin typeface="Arial"/>
                <a:cs typeface="Arial"/>
              </a:rPr>
              <a:t> и простого исполнителя с кодом, дающим </a:t>
            </a:r>
            <a:r>
              <a:rPr lang="en-US" sz="1800">
                <a:latin typeface="Arial"/>
                <a:cs typeface="Arial"/>
              </a:rPr>
              <a:t>результат с задержкой (через </a:t>
            </a:r>
            <a:r>
              <a:rPr lang="en-US" sz="1800">
                <a:latin typeface="Consolas"/>
                <a:cs typeface="Arial"/>
              </a:rPr>
              <a:t>setTimeout</a:t>
            </a:r>
            <a:r>
              <a:rPr lang="en-US" sz="1800">
                <a:latin typeface="Arial"/>
                <a:cs typeface="Arial"/>
              </a:rPr>
              <a:t>). Это «успешно выполненный» промис.</a:t>
            </a:r>
            <a:endParaRPr lang="ru-RU">
              <a:latin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D23D616-795F-4CD0-B15F-1B8645342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539" y="2277115"/>
            <a:ext cx="6763406" cy="2522737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55AD3254-C0B2-475A-942A-BBEFAB69F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5641" y="5080895"/>
            <a:ext cx="5817475" cy="109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640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addEventListener. Повторение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97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 как у элемента DOM может быть только одно свойство с именем </a:t>
            </a:r>
            <a:r>
              <a:rPr lang="en-US" sz="1800">
                <a:latin typeface="Consolas"/>
                <a:cs typeface="Arial"/>
              </a:rPr>
              <a:t>onclick</a:t>
            </a:r>
            <a:r>
              <a:rPr lang="en-US" sz="1800">
                <a:latin typeface="Arial"/>
                <a:cs typeface="Arial"/>
              </a:rPr>
              <a:t>, то назначить более одного обработчика так </a:t>
            </a:r>
            <a:r>
              <a:rPr lang="en-US" sz="1800" b="1">
                <a:latin typeface="Arial"/>
                <a:cs typeface="Arial"/>
              </a:rPr>
              <a:t>нельзя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pPr>
              <a:buNone/>
            </a:pPr>
            <a:r>
              <a:rPr lang="en-US" sz="1800">
                <a:cs typeface="Arial"/>
              </a:rPr>
              <a:t>Например, одна часть кода хочет при клике на кнопку делать её подсвеченной, а другая – выдавать сообщение.</a:t>
            </a:r>
            <a:endParaRPr lang="en-US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Мы хотим назначить два обработчика для этого. Но новое DOM-свойство </a:t>
            </a:r>
            <a:r>
              <a:rPr lang="en-US" sz="1800">
                <a:latin typeface="Arial"/>
                <a:cs typeface="Arial"/>
              </a:rPr>
              <a:t>перезапишет предыдущее.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Поэтому разработчики предложили альтернативный способ назначения обработчиков при помощи специальных методов </a:t>
            </a:r>
            <a:r>
              <a:rPr lang="en-US" sz="1800" b="1">
                <a:latin typeface="Arial"/>
                <a:cs typeface="Arial"/>
              </a:rPr>
              <a:t>addEventListener </a:t>
            </a:r>
            <a:r>
              <a:rPr lang="en-US" sz="1800">
                <a:latin typeface="Arial"/>
                <a:cs typeface="Arial"/>
              </a:rPr>
              <a:t>и </a:t>
            </a:r>
            <a:r>
              <a:rPr lang="en-US" sz="1800" b="1">
                <a:latin typeface="Arial"/>
                <a:cs typeface="Arial"/>
              </a:rPr>
              <a:t>removeEventListener</a:t>
            </a:r>
            <a:r>
              <a:rPr lang="en-US" sz="1800">
                <a:latin typeface="Arial"/>
                <a:cs typeface="Arial"/>
              </a:rPr>
              <a:t>. Они свободны от указанного недостатка.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455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Promise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71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Теперь пример, в котором исполнитель сообщит, что задача выполнена с ошибкой:</a:t>
            </a:r>
            <a:endParaRPr lang="ru-RU"/>
          </a:p>
        </p:txBody>
      </p:sp>
      <p:pic>
        <p:nvPicPr>
          <p:cNvPr id="3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64D26A6-B119-4CD3-A82D-7A3C37E64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1021" y="1944995"/>
            <a:ext cx="7061199" cy="2495043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1F4ED1A0-59E9-4B26-8534-A54008EC1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49" y="4935751"/>
            <a:ext cx="5405820" cy="105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65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Функции-потребители: then, catch, finally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261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 </a:t>
            </a:r>
            <a:r>
              <a:rPr lang="en-US" sz="1800" b="1">
                <a:latin typeface="Arial"/>
                <a:cs typeface="Arial"/>
              </a:rPr>
              <a:t>Promise </a:t>
            </a:r>
            <a:r>
              <a:rPr lang="en-US" sz="1800">
                <a:latin typeface="Arial"/>
                <a:cs typeface="Arial"/>
              </a:rPr>
              <a:t>служит связующим звеном между </a:t>
            </a:r>
            <a:r>
              <a:rPr lang="en-US" sz="1800" b="1">
                <a:latin typeface="Arial"/>
                <a:cs typeface="Arial"/>
              </a:rPr>
              <a:t>исполнителем </a:t>
            </a:r>
            <a:r>
              <a:rPr lang="en-US" sz="1800">
                <a:latin typeface="Arial"/>
                <a:cs typeface="Arial"/>
              </a:rPr>
              <a:t>(«создающим» кодом) и </a:t>
            </a:r>
            <a:r>
              <a:rPr lang="en-US" sz="1800" b="1">
                <a:latin typeface="Arial"/>
                <a:cs typeface="Arial"/>
              </a:rPr>
              <a:t>функциями-потребителями</a:t>
            </a:r>
            <a:r>
              <a:rPr lang="en-US" sz="1800">
                <a:latin typeface="Arial"/>
                <a:cs typeface="Arial"/>
              </a:rPr>
              <a:t>, которые получат либо результат, либо ошибку. Функции-потребители могут быть зарегистрированы с помощью методов .then, .catch и .finally.</a:t>
            </a:r>
            <a:endParaRPr lang="ru-RU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5236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Функция-потребитель: then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927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Наиболее важный и фундаментальный метод – </a:t>
            </a:r>
            <a:r>
              <a:rPr lang="en-US" sz="1800">
                <a:latin typeface="Consolas"/>
                <a:cs typeface="Arial"/>
              </a:rPr>
              <a:t>.then()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Первый аргумент метода </a:t>
            </a:r>
            <a:r>
              <a:rPr lang="en-US" sz="1800">
                <a:latin typeface="Consolas"/>
                <a:cs typeface="Arial"/>
              </a:rPr>
              <a:t>.then</a:t>
            </a:r>
            <a:r>
              <a:rPr lang="en-US" sz="1800">
                <a:latin typeface="Arial"/>
                <a:cs typeface="Arial"/>
              </a:rPr>
              <a:t> – функция, которая выполняется, когда промис переходит в состояние «выполнен успешно», и получает результат.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Второй аргумент </a:t>
            </a:r>
            <a:r>
              <a:rPr lang="en-US" sz="1800">
                <a:latin typeface="Consolas"/>
                <a:cs typeface="Arial"/>
              </a:rPr>
              <a:t>.then</a:t>
            </a:r>
            <a:r>
              <a:rPr lang="en-US" sz="1800">
                <a:latin typeface="Arial"/>
                <a:cs typeface="Arial"/>
              </a:rPr>
              <a:t> – функция, которая выполняется, когда промис переходит в состояние «выполнен с ошибкой», и получает ошибку.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Синтаксис: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F1527435-40F8-4753-A468-21BD1D188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400" y="3431613"/>
            <a:ext cx="6421820" cy="260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466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Функция-потребитель: then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50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Пример. Реакция на успешно выполненный промис:</a:t>
            </a: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07B3F7-BC33-4E5F-80D2-A1F1D59CB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0254" y="2930909"/>
            <a:ext cx="2714734" cy="140783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FDD0DD3-A3D9-455F-B9A9-4A92FC105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331" y="2338250"/>
            <a:ext cx="6632027" cy="332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67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Функция-потребитель: then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508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Пример. Реакция на неудачно выполненный промис:</a:t>
            </a:r>
            <a:endParaRPr lang="ru-RU"/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BAE790C8-19F0-4A64-AEAD-9AF900E3E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547" y="3152940"/>
            <a:ext cx="3437320" cy="1261569"/>
          </a:xfrm>
          <a:prstGeom prst="rect">
            <a:avLst/>
          </a:prstGeom>
        </p:spPr>
      </p:pic>
      <p:pic>
        <p:nvPicPr>
          <p:cNvPr id="8" name="Рисунок 8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12358B7-5DEB-469A-98D6-90CECAD2F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194" y="2290867"/>
            <a:ext cx="6921061" cy="330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162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Функция-потребитель: catch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20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мы хотели бы только обработать ошибку, то можно использовать </a:t>
            </a:r>
            <a:r>
              <a:rPr lang="en-US" sz="1800">
                <a:latin typeface="Consolas"/>
                <a:cs typeface="Arial"/>
              </a:rPr>
              <a:t>null</a:t>
            </a:r>
            <a:r>
              <a:rPr lang="en-US" sz="1800">
                <a:latin typeface="Arial"/>
                <a:cs typeface="Arial"/>
              </a:rPr>
              <a:t> в качестве первого аргумента: </a:t>
            </a:r>
            <a:r>
              <a:rPr lang="en-US" sz="1800">
                <a:latin typeface="Consolas"/>
                <a:cs typeface="Arial"/>
              </a:rPr>
              <a:t>.then(null, errorHandlingFunction)</a:t>
            </a:r>
            <a:r>
              <a:rPr lang="en-US" sz="1800">
                <a:latin typeface="Arial"/>
                <a:cs typeface="Arial"/>
              </a:rPr>
              <a:t>. Или можно воспользоваться методом </a:t>
            </a:r>
            <a:r>
              <a:rPr lang="en-US" sz="1800">
                <a:latin typeface="Consolas"/>
                <a:cs typeface="Arial"/>
              </a:rPr>
              <a:t>.catch(errorHandlingFunction)</a:t>
            </a:r>
            <a:r>
              <a:rPr lang="en-US" sz="1800">
                <a:latin typeface="Arial"/>
                <a:cs typeface="Arial"/>
              </a:rPr>
              <a:t>, который сделает то же самое: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BB28A5C-8E98-4901-8514-84822B340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607" y="2691952"/>
            <a:ext cx="7446578" cy="3339679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4FA6F7-494D-4239-B7EA-6AC720830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1289" y="3637948"/>
            <a:ext cx="3300248" cy="156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884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Функция-потребитель: finally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62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По аналогии с блоком </a:t>
            </a:r>
            <a:r>
              <a:rPr lang="en-US" sz="1800">
                <a:latin typeface="Consolas"/>
                <a:cs typeface="Arial"/>
              </a:rPr>
              <a:t>finally</a:t>
            </a:r>
            <a:r>
              <a:rPr lang="en-US" sz="1800">
                <a:latin typeface="Arial"/>
                <a:cs typeface="Arial"/>
              </a:rPr>
              <a:t> из обычного </a:t>
            </a:r>
            <a:r>
              <a:rPr lang="en-US" sz="1800">
                <a:latin typeface="Consolas"/>
                <a:cs typeface="Arial"/>
              </a:rPr>
              <a:t>try {...} catch {...}</a:t>
            </a:r>
            <a:r>
              <a:rPr lang="en-US" sz="1800">
                <a:latin typeface="Arial"/>
                <a:cs typeface="Arial"/>
              </a:rPr>
              <a:t>, у промисов также есть метод </a:t>
            </a:r>
            <a:r>
              <a:rPr lang="en-US" sz="1800">
                <a:latin typeface="Consolas"/>
                <a:cs typeface="Arial"/>
              </a:rPr>
              <a:t>finally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Вызов </a:t>
            </a:r>
            <a:r>
              <a:rPr lang="en-US" sz="1800">
                <a:latin typeface="Consolas"/>
                <a:cs typeface="Arial"/>
              </a:rPr>
              <a:t>.finally(f)</a:t>
            </a:r>
            <a:r>
              <a:rPr lang="en-US" sz="1800">
                <a:latin typeface="Arial"/>
                <a:cs typeface="Arial"/>
              </a:rPr>
              <a:t> похож на </a:t>
            </a:r>
            <a:r>
              <a:rPr lang="en-US" sz="1800">
                <a:latin typeface="Consolas"/>
                <a:cs typeface="Arial"/>
              </a:rPr>
              <a:t>.then(f, f)</a:t>
            </a:r>
            <a:r>
              <a:rPr lang="en-US" sz="1800">
                <a:latin typeface="Arial"/>
                <a:cs typeface="Arial"/>
              </a:rPr>
              <a:t>, в том смысле, что </a:t>
            </a:r>
            <a:r>
              <a:rPr lang="en-US" sz="1800">
                <a:latin typeface="Consolas"/>
                <a:cs typeface="Arial"/>
              </a:rPr>
              <a:t>f</a:t>
            </a:r>
            <a:r>
              <a:rPr lang="en-US" sz="1800">
                <a:latin typeface="Arial"/>
                <a:cs typeface="Arial"/>
              </a:rPr>
              <a:t> выполнится в любом случае, когда промис завершится: успешно или с ошибкой.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Пример:</a:t>
            </a: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FBF04A12-F37B-4A25-A654-189C4E831A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021" y="3256293"/>
            <a:ext cx="7569199" cy="287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124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async/await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62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Существует специальный синтаксис для работы с промисами, который называется «async/await». 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8138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async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620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У слова </a:t>
            </a:r>
            <a:r>
              <a:rPr lang="en-US" sz="1800" dirty="0">
                <a:latin typeface="Consolas"/>
                <a:cs typeface="Arial"/>
              </a:rPr>
              <a:t>async</a:t>
            </a:r>
            <a:r>
              <a:rPr lang="en-US" sz="1800">
                <a:latin typeface="Arial"/>
                <a:cs typeface="Arial"/>
              </a:rPr>
              <a:t> один простой смысл: функция с этим ключевым словом всегда возвращает промис. </a:t>
            </a:r>
            <a:r>
              <a:rPr lang="en-US" sz="1800" dirty="0">
                <a:latin typeface="Arial"/>
                <a:cs typeface="Arial"/>
              </a:rPr>
              <a:t>Значения других типов оборачиваются в завершившийся успешно промис автоматически.</a:t>
            </a:r>
          </a:p>
          <a:p>
            <a:pPr>
              <a:buNone/>
            </a:pPr>
            <a:r>
              <a:rPr lang="en-US" sz="1800">
                <a:cs typeface="Arial"/>
              </a:rPr>
              <a:t>Например, эта функция возвратит выполненный промис с результатом </a:t>
            </a:r>
            <a:r>
              <a:rPr lang="en-US" sz="1800">
                <a:latin typeface="Consolas"/>
                <a:cs typeface="Arial"/>
              </a:rPr>
              <a:t>1</a:t>
            </a:r>
            <a:r>
              <a:rPr lang="en-US" sz="1800">
                <a:cs typeface="Arial"/>
              </a:rPr>
              <a:t>:</a:t>
            </a:r>
            <a:endParaRPr lang="en-US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24F2DE2-A43C-47D9-A154-F72115E9B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49" y="2781022"/>
            <a:ext cx="4302234" cy="3643263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25433244-9691-4668-9A5E-CEEF833C8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2212" y="3452485"/>
            <a:ext cx="3009024" cy="18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343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async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39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6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Можно и явно вернуть промис, результат будет одинаковым: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26AF15-98D5-4EC4-A3B0-C0F46C256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96" y="2343947"/>
            <a:ext cx="4363544" cy="3221140"/>
          </a:xfrm>
          <a:prstGeom prst="rect">
            <a:avLst/>
          </a:prstGeom>
        </p:spPr>
      </p:pic>
      <p:pic>
        <p:nvPicPr>
          <p:cNvPr id="7" name="Рисунок 5">
            <a:extLst>
              <a:ext uri="{FF2B5EF4-FFF2-40B4-BE49-F238E27FC236}">
                <a16:creationId xmlns:a16="http://schemas.microsoft.com/office/drawing/2014/main" id="{D489064E-0301-454E-84CA-6ABAE7B9D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005" y="2804347"/>
            <a:ext cx="3009024" cy="188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98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addEventListener. Повторение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D215503F-5F7F-48BF-9CE5-9CFD652DFB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208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event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Имя события, например </a:t>
            </a:r>
            <a:r>
              <a:rPr lang="en-US" sz="1800">
                <a:latin typeface="Consolas"/>
                <a:cs typeface="Arial"/>
              </a:rPr>
              <a:t>"click"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handler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Ссылка на функцию-обработчик.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 b="1">
                <a:latin typeface="Consolas"/>
                <a:cs typeface="Arial"/>
              </a:rPr>
              <a:t>options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Дополнительный объект со свойствами once, capture, passive</a:t>
            </a:r>
            <a:endParaRPr lang="en-US">
              <a:cs typeface="Arial" panose="020B0604020202020204" pitchFamily="34" charset="0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DE82BF0-D4D6-4BD6-B81B-0C731529C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572" y="3823406"/>
            <a:ext cx="6448096" cy="220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920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await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88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Ключевое слово </a:t>
            </a:r>
            <a:r>
              <a:rPr lang="en-US" sz="1800">
                <a:latin typeface="Consolas"/>
                <a:cs typeface="Arial"/>
              </a:rPr>
              <a:t>await</a:t>
            </a:r>
            <a:r>
              <a:rPr lang="en-US" sz="1800">
                <a:latin typeface="Arial"/>
                <a:cs typeface="Arial"/>
              </a:rPr>
              <a:t> заставит интерпретатор JavaScript ждать до тех пор, пока промис справа от </a:t>
            </a:r>
            <a:r>
              <a:rPr lang="en-US" sz="1800">
                <a:latin typeface="Consolas"/>
                <a:cs typeface="Arial"/>
              </a:rPr>
              <a:t>await</a:t>
            </a:r>
            <a:r>
              <a:rPr lang="en-US" sz="1800">
                <a:latin typeface="Arial"/>
                <a:cs typeface="Arial"/>
              </a:rPr>
              <a:t> не выполнится. После чего оно вернёт его результат, и выполнение кода продолжится.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792E163-8A0D-4FD1-AF7C-38C4206A9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48" y="2533343"/>
            <a:ext cx="6579474" cy="3613105"/>
          </a:xfrm>
          <a:prstGeom prst="rect">
            <a:avLst/>
          </a:prstGeom>
        </p:spPr>
      </p:pic>
      <p:pic>
        <p:nvPicPr>
          <p:cNvPr id="3" name="Рисунок 7">
            <a:extLst>
              <a:ext uri="{FF2B5EF4-FFF2-40B4-BE49-F238E27FC236}">
                <a16:creationId xmlns:a16="http://schemas.microsoft.com/office/drawing/2014/main" id="{3BC549C5-2FA8-44E8-9674-DCB47895D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541" y="3235654"/>
            <a:ext cx="3800365" cy="205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5751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await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88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latin typeface="Consolas"/>
                <a:cs typeface="Arial"/>
              </a:rPr>
              <a:t>await</a:t>
            </a:r>
            <a:r>
              <a:rPr lang="en-US" sz="1800" b="1">
                <a:latin typeface="Arial"/>
                <a:cs typeface="Arial"/>
              </a:rPr>
              <a:t> нельзя использовать в обычных функциях!</a:t>
            </a:r>
            <a:endParaRPr lang="ru-RU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cs typeface="Arial"/>
              </a:rPr>
              <a:t>Если мы попробуем использовать </a:t>
            </a:r>
            <a:r>
              <a:rPr lang="en-US" sz="1800">
                <a:latin typeface="Consolas"/>
                <a:cs typeface="Arial"/>
              </a:rPr>
              <a:t>await</a:t>
            </a:r>
            <a:r>
              <a:rPr lang="en-US" sz="1800">
                <a:cs typeface="Arial"/>
              </a:rPr>
              <a:t> внутри функции, объявленной без </a:t>
            </a:r>
            <a:r>
              <a:rPr lang="en-US" sz="1800">
                <a:latin typeface="Consolas"/>
                <a:cs typeface="Arial"/>
              </a:rPr>
              <a:t>async</a:t>
            </a:r>
            <a:r>
              <a:rPr lang="en-US" sz="1800">
                <a:cs typeface="Arial"/>
              </a:rPr>
              <a:t>, получим синтаксическую ошибку:</a:t>
            </a:r>
            <a:endParaRPr lang="en-US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489DA75-1166-4E3D-85B5-2A205BC2B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366" y="3157287"/>
            <a:ext cx="4757682" cy="1130251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5AEAE38-B351-4AB9-8437-866B2EC61D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97" y="2712029"/>
            <a:ext cx="5037958" cy="2458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8F6611-EF65-4422-A56A-70B9285FFC83}"/>
              </a:ext>
            </a:extLst>
          </p:cNvPr>
          <p:cNvSpPr txBox="1"/>
          <p:nvPr/>
        </p:nvSpPr>
        <p:spPr>
          <a:xfrm>
            <a:off x="1790262" y="5390055"/>
            <a:ext cx="841878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BlinkMacSystemFont"/>
              </a:rPr>
              <a:t>Ошибки не будет, если мы укажем ключевое слово </a:t>
            </a:r>
            <a:r>
              <a:rPr lang="en-US" dirty="0"/>
              <a:t>async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 перед объявлением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функции. Как было сказано ранее, </a:t>
            </a:r>
            <a:r>
              <a:rPr lang="en-US"/>
              <a:t>await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 можно использовать только 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внутри </a:t>
            </a:r>
            <a:r>
              <a:rPr lang="en-US" dirty="0"/>
              <a:t>async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–функций.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8248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29871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JavaScript может отправлять сетевые запросы на сервер и подгружать новую информацию по мере необходимости.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Например, мы можем использовать сетевой запрос, чтобы: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Отправить заказ,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Загрузить информацию о пользователе,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Запросить последние обновления с сервера,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Arial"/>
                <a:cs typeface="Arial"/>
              </a:rPr>
              <a:t>…и т.п.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Для сетевых запросов из JavaScript есть широко известный термин «AJAX» (аббревиатура от </a:t>
            </a:r>
            <a:r>
              <a:rPr lang="en-US" sz="1800" b="1">
                <a:latin typeface="Arial"/>
                <a:cs typeface="Arial"/>
              </a:rPr>
              <a:t>A</a:t>
            </a:r>
            <a:r>
              <a:rPr lang="en-US" sz="1800">
                <a:latin typeface="Arial"/>
                <a:cs typeface="Arial"/>
              </a:rPr>
              <a:t>synchronous </a:t>
            </a:r>
            <a:r>
              <a:rPr lang="en-US" sz="1800" b="1">
                <a:latin typeface="Arial"/>
                <a:cs typeface="Arial"/>
              </a:rPr>
              <a:t>J</a:t>
            </a:r>
            <a:r>
              <a:rPr lang="en-US" sz="1800">
                <a:latin typeface="Arial"/>
                <a:cs typeface="Arial"/>
              </a:rPr>
              <a:t>avaScript </a:t>
            </a:r>
            <a:r>
              <a:rPr lang="en-US" sz="1800" b="1">
                <a:latin typeface="Arial"/>
                <a:cs typeface="Arial"/>
              </a:rPr>
              <a:t>A</a:t>
            </a:r>
            <a:r>
              <a:rPr lang="en-US" sz="1800">
                <a:latin typeface="Arial"/>
                <a:cs typeface="Arial"/>
              </a:rPr>
              <a:t>nd </a:t>
            </a:r>
            <a:r>
              <a:rPr lang="en-US" sz="1800" b="1">
                <a:latin typeface="Arial"/>
                <a:cs typeface="Arial"/>
              </a:rPr>
              <a:t>X</a:t>
            </a:r>
            <a:r>
              <a:rPr lang="en-US" sz="1800">
                <a:latin typeface="Arial"/>
                <a:cs typeface="Arial"/>
              </a:rPr>
              <a:t>ML).</a:t>
            </a:r>
            <a:endParaRPr lang="en-US"/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15324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1682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/>
            <a:r>
              <a:rPr lang="en-US" sz="1800" b="1">
                <a:latin typeface="Consolas"/>
                <a:cs typeface="Arial"/>
              </a:rPr>
              <a:t>url</a:t>
            </a:r>
            <a:r>
              <a:rPr lang="en-US" sz="1800">
                <a:latin typeface="Arial"/>
                <a:cs typeface="Arial"/>
              </a:rPr>
              <a:t> – URL для отправки запроса.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options</a:t>
            </a:r>
            <a:r>
              <a:rPr lang="en-US" sz="1800">
                <a:latin typeface="Arial"/>
                <a:cs typeface="Arial"/>
              </a:rPr>
              <a:t> – дополнительные параметры: метод, заголовки и так далее.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Без </a:t>
            </a:r>
            <a:r>
              <a:rPr lang="en-US" sz="1800">
                <a:latin typeface="Consolas"/>
                <a:cs typeface="Arial"/>
              </a:rPr>
              <a:t>options</a:t>
            </a:r>
            <a:r>
              <a:rPr lang="en-US" sz="1800">
                <a:latin typeface="Arial"/>
                <a:cs typeface="Arial"/>
              </a:rPr>
              <a:t> это простой GET-запрос, скачивающий содержимое по адресу </a:t>
            </a:r>
            <a:r>
              <a:rPr lang="en-US" sz="1800">
                <a:latin typeface="Consolas"/>
                <a:cs typeface="Arial"/>
              </a:rPr>
              <a:t>url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Браузер сразу же начинает запрос и возвращает промис, который внешний код использует для получения результата.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6533AEF-F365-484C-9EDE-02E79C60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62" y="3295522"/>
            <a:ext cx="6080233" cy="274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201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3854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Процесс получения ответа обычно происходит в два этапа.</a:t>
            </a:r>
            <a:endParaRPr lang="en-US"/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Во-первых, </a:t>
            </a:r>
            <a:r>
              <a:rPr lang="en-US" sz="1800" b="1">
                <a:latin typeface="Consolas"/>
                <a:cs typeface="Arial"/>
              </a:rPr>
              <a:t>promise</a:t>
            </a:r>
            <a:r>
              <a:rPr lang="en-US" sz="1800" b="1">
                <a:latin typeface="Arial"/>
                <a:cs typeface="Arial"/>
              </a:rPr>
              <a:t> выполняется с объектом встроенного класса Response в качестве результата, как только сервер пришлёт заголовки ответа.</a:t>
            </a:r>
            <a:endParaRPr lang="en-US">
              <a:latin typeface="Arial"/>
            </a:endParaRPr>
          </a:p>
          <a:p>
            <a:pPr>
              <a:buNone/>
            </a:pPr>
            <a:r>
              <a:rPr lang="en-US" sz="1800">
                <a:cs typeface="Arial"/>
              </a:rPr>
              <a:t>На этом этапе мы можем проверить статус HTTP-запроса и определить, выполнился ли он успешно, а также посмотреть заголовки, но пока без тела ответа.</a:t>
            </a:r>
            <a:endParaRPr lang="en-US"/>
          </a:p>
          <a:p>
            <a:pPr>
              <a:buNone/>
            </a:pPr>
            <a:r>
              <a:rPr lang="en-US" sz="1800">
                <a:cs typeface="Arial"/>
              </a:rPr>
              <a:t>Промис завершается с ошибкой, если </a:t>
            </a:r>
            <a:r>
              <a:rPr lang="en-US" sz="1800">
                <a:latin typeface="Consolas"/>
                <a:cs typeface="Arial"/>
              </a:rPr>
              <a:t>fetch</a:t>
            </a:r>
            <a:r>
              <a:rPr lang="en-US" sz="1800">
                <a:cs typeface="Arial"/>
              </a:rPr>
              <a:t> не смог выполнить HTTP-запрос, например при ошибке сети или если нет такого сайта. HTTP-статусы 404 и 500 не являются ошибкой.</a:t>
            </a:r>
            <a:endParaRPr lang="en-US"/>
          </a:p>
          <a:p>
            <a:pPr>
              <a:buNone/>
            </a:pPr>
            <a:r>
              <a:rPr lang="en-US" sz="1800">
                <a:cs typeface="Arial"/>
              </a:rPr>
              <a:t>Мы можем увидеть HTTP-статус в свойствах ответа: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status</a:t>
            </a:r>
            <a:r>
              <a:rPr lang="en-US" sz="1800">
                <a:cs typeface="Arial"/>
              </a:rPr>
              <a:t> – код статуса HTTP-запроса, например 200.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ok</a:t>
            </a:r>
            <a:r>
              <a:rPr lang="en-US" sz="1800">
                <a:cs typeface="Arial"/>
              </a:rPr>
              <a:t> – логическое значение: будет </a:t>
            </a:r>
            <a:r>
              <a:rPr lang="en-US" sz="1800">
                <a:latin typeface="Consolas"/>
                <a:cs typeface="Arial"/>
              </a:rPr>
              <a:t>true</a:t>
            </a:r>
            <a:r>
              <a:rPr lang="en-US" sz="1800">
                <a:cs typeface="Arial"/>
              </a:rPr>
              <a:t>, если код HTTP-статуса в диапазоне 200-299.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54931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37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Пример</a:t>
            </a: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5E24733-B315-4929-9A13-A7CADC52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8608" y="1970690"/>
            <a:ext cx="6693337" cy="429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7491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3976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>
                <a:cs typeface="Arial"/>
              </a:rPr>
              <a:t>Во-вторых, для получения тела ответа нам нужно использовать дополнительный вызов метода.</a:t>
            </a:r>
            <a:endParaRPr lang="ru-RU"/>
          </a:p>
          <a:p>
            <a:pPr>
              <a:buNone/>
            </a:pPr>
            <a:r>
              <a:rPr lang="en-US" sz="1800">
                <a:latin typeface="Consolas"/>
                <a:cs typeface="Arial"/>
              </a:rPr>
              <a:t>Response</a:t>
            </a:r>
            <a:r>
              <a:rPr lang="en-US" sz="1800">
                <a:cs typeface="Arial"/>
              </a:rPr>
              <a:t> предоставляет несколько методов, основанных на промисах, для доступа к телу ответа в различных форматах: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response.text()</a:t>
            </a:r>
            <a:r>
              <a:rPr lang="en-US" sz="1800">
                <a:cs typeface="Arial"/>
              </a:rPr>
              <a:t> – читает ответ и возвращает как обычный текст,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response.json()</a:t>
            </a:r>
            <a:r>
              <a:rPr lang="en-US" sz="1800">
                <a:cs typeface="Arial"/>
              </a:rPr>
              <a:t> – декодирует ответ в формате JSON,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response.formData()</a:t>
            </a:r>
            <a:r>
              <a:rPr lang="en-US" sz="1800">
                <a:latin typeface="Arial"/>
                <a:cs typeface="Arial"/>
              </a:rPr>
              <a:t> – возвращает ответ как объект </a:t>
            </a:r>
            <a:r>
              <a:rPr lang="en-US" sz="1800">
                <a:latin typeface="Consolas"/>
                <a:cs typeface="Arial"/>
              </a:rPr>
              <a:t>FormData</a:t>
            </a:r>
            <a:r>
              <a:rPr lang="en-US" sz="1800">
                <a:latin typeface="Arial"/>
                <a:cs typeface="Arial"/>
              </a:rPr>
              <a:t>,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response.blob()</a:t>
            </a:r>
            <a:r>
              <a:rPr lang="en-US" sz="1800">
                <a:latin typeface="Arial"/>
                <a:cs typeface="Arial"/>
              </a:rPr>
              <a:t> – возвращает объект как Blob (бинарные данные с типом),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response.arrayBuffer()</a:t>
            </a:r>
            <a:r>
              <a:rPr lang="en-US" sz="1800">
                <a:latin typeface="Arial"/>
                <a:cs typeface="Arial"/>
              </a:rPr>
              <a:t> – возвращает ответ как ArrayBuffer (низкоуровневое представление бинарных данных),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Arial"/>
                <a:cs typeface="Arial"/>
              </a:rPr>
              <a:t>помимо этого, </a:t>
            </a:r>
            <a:r>
              <a:rPr lang="en-US" sz="1800">
                <a:latin typeface="Consolas"/>
                <a:cs typeface="Arial"/>
              </a:rPr>
              <a:t>response.body</a:t>
            </a:r>
            <a:r>
              <a:rPr lang="en-US" sz="1800">
                <a:latin typeface="Arial"/>
                <a:cs typeface="Arial"/>
              </a:rPr>
              <a:t> – это объект ReadableStream, с помощью которого можно считывать тело запроса по частям.</a:t>
            </a:r>
            <a:endParaRPr lang="en-US">
              <a:latin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470679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37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Пример</a:t>
            </a:r>
            <a:endParaRPr lang="en-US" sz="1800" dirty="0">
              <a:cs typeface="Arial"/>
            </a:endParaRPr>
          </a:p>
        </p:txBody>
      </p:sp>
      <p:pic>
        <p:nvPicPr>
          <p:cNvPr id="2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6C9795-AA87-4AA8-9C48-4397CF307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159" y="2268122"/>
            <a:ext cx="9697544" cy="275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5330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1112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можем выбрать только один метод чтения ответа.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мы уже получили ответ с </a:t>
            </a:r>
            <a:r>
              <a:rPr lang="en-US" sz="1800">
                <a:latin typeface="Consolas"/>
                <a:cs typeface="Arial"/>
              </a:rPr>
              <a:t>response.text()</a:t>
            </a:r>
            <a:r>
              <a:rPr lang="en-US" sz="1800">
                <a:latin typeface="Arial"/>
                <a:cs typeface="Arial"/>
              </a:rPr>
              <a:t>, тогда </a:t>
            </a:r>
            <a:r>
              <a:rPr lang="en-US" sz="1800">
                <a:latin typeface="Consolas"/>
                <a:cs typeface="Arial"/>
              </a:rPr>
              <a:t>response.json()</a:t>
            </a:r>
            <a:r>
              <a:rPr lang="en-US" sz="1800">
                <a:latin typeface="Arial"/>
                <a:cs typeface="Arial"/>
              </a:rPr>
              <a:t> не сработает, так как данные уже были обработаны.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84D305AA-9740-4768-B0F1-EECA86241C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76" y="2841634"/>
            <a:ext cx="8287406" cy="238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43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Fetch()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49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67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Список ниже – это все возможные опции для </a:t>
            </a:r>
            <a:r>
              <a:rPr lang="en-US" sz="1800" dirty="0">
                <a:latin typeface="Consolas"/>
                <a:cs typeface="Arial"/>
              </a:rPr>
              <a:t>fetch</a:t>
            </a:r>
            <a:r>
              <a:rPr lang="en-US" sz="1800" dirty="0">
                <a:latin typeface="Arial"/>
                <a:cs typeface="Arial"/>
              </a:rPr>
              <a:t> с соответствующими значениями по умолчанию (в комментариях указаны альтернативные значения):</a:t>
            </a:r>
            <a:endParaRPr lang="ru-RU" dirty="0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557687D-E50F-49B1-8F56-D96D76C4D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746" y="2117839"/>
            <a:ext cx="6737130" cy="461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674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addEventListener. Повторение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8E19B8-9ECB-442A-953E-7947512B8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43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631EC75-2836-4494-AB2D-222932DC1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90" y="2177916"/>
            <a:ext cx="5861268" cy="3386787"/>
          </a:xfrm>
          <a:prstGeom prst="rect">
            <a:avLst/>
          </a:prstGeom>
        </p:spPr>
      </p:pic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18221D87-7645-4B72-8395-3EED507B1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0460" y="2883721"/>
            <a:ext cx="1920875" cy="1274488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6F1A4586-4862-4F77-835C-B1D250203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1" y="5737881"/>
            <a:ext cx="6512147" cy="438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Также можно выносить в отдельные функции</a:t>
            </a: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45104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1577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Встроенный класс URL предоставляет удобный интерфейс для создания и разбора URL-адресов.</a:t>
            </a:r>
            <a:endParaRPr lang="ru-RU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Нет сетевых методов, которые требуют именно объект </a:t>
            </a:r>
            <a:r>
              <a:rPr lang="en-US" sz="1800" dirty="0">
                <a:latin typeface="Consolas"/>
                <a:cs typeface="Arial"/>
              </a:rPr>
              <a:t>URL -</a:t>
            </a:r>
            <a:r>
              <a:rPr lang="en-US" sz="1800" dirty="0">
                <a:latin typeface="Arial"/>
                <a:cs typeface="Arial"/>
              </a:rPr>
              <a:t> обычные строки </a:t>
            </a:r>
            <a:r>
              <a:rPr lang="en-US" sz="1800">
                <a:latin typeface="Arial"/>
                <a:cs typeface="Arial"/>
              </a:rPr>
              <a:t>вполне подходят. Но иногда он может быть весьма удобным.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84966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1340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Синтаксис создания нового объекта </a:t>
            </a:r>
            <a:r>
              <a:rPr lang="en-US" sz="1800">
                <a:latin typeface="Consolas"/>
                <a:cs typeface="Arial"/>
              </a:rPr>
              <a:t>URL</a:t>
            </a:r>
            <a:r>
              <a:rPr lang="en-US" sz="1800">
                <a:cs typeface="Arial"/>
              </a:rPr>
              <a:t>: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url</a:t>
            </a:r>
            <a:r>
              <a:rPr lang="en-US" sz="1800">
                <a:cs typeface="Arial"/>
              </a:rPr>
              <a:t> – полный URL-адрес или только путь, если указан второй параметр,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base</a:t>
            </a:r>
            <a:r>
              <a:rPr lang="en-US" sz="1800">
                <a:latin typeface="Arial"/>
                <a:cs typeface="Arial"/>
              </a:rPr>
              <a:t> – необязательный «базовый» URL: если указан и аргумент </a:t>
            </a:r>
            <a:r>
              <a:rPr lang="en-US" sz="1800">
                <a:latin typeface="Consolas"/>
                <a:cs typeface="Arial"/>
              </a:rPr>
              <a:t>url</a:t>
            </a:r>
            <a:r>
              <a:rPr lang="en-US" sz="1800">
                <a:latin typeface="Arial"/>
                <a:cs typeface="Arial"/>
              </a:rPr>
              <a:t> содержит только путь, то адрес будет создан относительно него.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6731943-FBBA-4BEE-AD1D-8EBAE8E21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7710" y="3146955"/>
            <a:ext cx="3627819" cy="232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673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en-US" sz="1800">
              <a:cs typeface="Arial"/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7EE082AA-4756-4354-905E-70C06E434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262" y="2308736"/>
            <a:ext cx="8094716" cy="2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6611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Эти два URL одинаковы:</a:t>
            </a:r>
            <a:endParaRPr lang="ru-RU"/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29868BB-178A-4F9E-A8CF-67A397E1B9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675" y="2174696"/>
            <a:ext cx="7761889" cy="3235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254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03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Можно легко создать новый URL по пути относительно существующего URL-адреса: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CFEAAAF-B35E-4E95-9F43-DE15DA949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538" y="2403046"/>
            <a:ext cx="7052441" cy="289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366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70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 </a:t>
            </a:r>
            <a:r>
              <a:rPr lang="en-US" sz="1800">
                <a:latin typeface="Consolas"/>
                <a:cs typeface="Arial"/>
              </a:rPr>
              <a:t>URL</a:t>
            </a:r>
            <a:r>
              <a:rPr lang="en-US" sz="1800">
                <a:latin typeface="Arial"/>
                <a:cs typeface="Arial"/>
              </a:rPr>
              <a:t> даёт доступ к компонентам URL, поэтому это отличный способ «разобрать» URL-адрес, например: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05FF789D-B7BB-473C-AE24-AAC6D527B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3641" y="2362584"/>
            <a:ext cx="6824716" cy="342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839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709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Подсказка по компонентам URL:</a:t>
            </a:r>
            <a:endParaRPr lang="ru-RU"/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6C21DFF5-F8CD-4B47-AC2D-4B94BE625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986" y="2065452"/>
            <a:ext cx="6623268" cy="20088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136D3C-2A42-4254-B9C4-86F1F0C58BDF}"/>
              </a:ext>
            </a:extLst>
          </p:cNvPr>
          <p:cNvSpPr txBox="1"/>
          <p:nvPr/>
        </p:nvSpPr>
        <p:spPr>
          <a:xfrm>
            <a:off x="1790262" y="4505434"/>
            <a:ext cx="7910785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BlinkMacSystemFont"/>
              </a:rPr>
              <a:t> href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- это полный URL-адрес, то же самое, что url.toString()</a:t>
            </a:r>
          </a:p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BlinkMacSystemFont"/>
              </a:rPr>
              <a:t> protocol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- протокол, заканчивается символом двоеточия ":"</a:t>
            </a:r>
          </a:p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BlinkMacSystemFont"/>
              </a:rPr>
              <a:t> search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-</a:t>
            </a:r>
            <a:r>
              <a:rPr lang="en-US" b="1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строка параметров, начинается с вопросительного знака "?"</a:t>
            </a:r>
          </a:p>
          <a:p>
            <a:pPr>
              <a:buChar char="•"/>
            </a:pPr>
            <a:r>
              <a:rPr lang="en-US" b="1">
                <a:solidFill>
                  <a:srgbClr val="333333"/>
                </a:solidFill>
                <a:latin typeface="BlinkMacSystemFont"/>
              </a:rPr>
              <a:t> hash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-</a:t>
            </a:r>
            <a:r>
              <a:rPr lang="en-US" b="1">
                <a:solidFill>
                  <a:srgbClr val="333333"/>
                </a:solidFill>
                <a:latin typeface="BlinkMacSystemFont"/>
              </a:rPr>
              <a:t> 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начинается с символа "#"</a:t>
            </a:r>
          </a:p>
        </p:txBody>
      </p:sp>
    </p:spTree>
    <p:extLst>
      <p:ext uri="{BB962C8B-B14F-4D97-AF65-F5344CB8AC3E}">
        <p14:creationId xmlns:p14="http://schemas.microsoft.com/office/powerpoint/2010/main" val="264561230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URL. SearchParams «?…»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75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cs typeface="Arial"/>
              </a:rPr>
              <a:t>Допустим, мы хотим создать URL-адрес с заданными параметрами, например, https://google.com/search?query=JavaScript. Мы можем указать их в строке: </a:t>
            </a:r>
            <a:endParaRPr lang="ru-RU"/>
          </a:p>
        </p:txBody>
      </p:sp>
      <p:pic>
        <p:nvPicPr>
          <p:cNvPr id="3" name="Рисунок 6">
            <a:extLst>
              <a:ext uri="{FF2B5EF4-FFF2-40B4-BE49-F238E27FC236}">
                <a16:creationId xmlns:a16="http://schemas.microsoft.com/office/drawing/2014/main" id="{1CE77627-C90E-465B-A020-A07E19750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4745" y="2532411"/>
            <a:ext cx="7113751" cy="242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30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URL. SearchParams «?…»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31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Но параметры должны быть правильно закодированы, чтобы они могли содержать </a:t>
            </a:r>
            <a:r>
              <a:rPr lang="en-US" sz="1800">
                <a:latin typeface="Arial"/>
                <a:cs typeface="Arial"/>
              </a:rPr>
              <a:t>нелатинские буквы, пробелы и т.п.</a:t>
            </a:r>
            <a:endParaRPr lang="ru-RU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 что для этого есть свойство </a:t>
            </a:r>
            <a:r>
              <a:rPr lang="en-US" sz="1800">
                <a:latin typeface="Consolas"/>
              </a:rPr>
              <a:t>url.searchParams</a:t>
            </a:r>
            <a:r>
              <a:rPr lang="en-US" sz="1800">
                <a:latin typeface="Arial"/>
                <a:cs typeface="Arial"/>
              </a:rPr>
              <a:t> – объект типа URLSearchParams.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Он предоставляет удобные методы для работы с параметрами: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append(name, value)</a:t>
            </a:r>
            <a:r>
              <a:rPr lang="en-US" sz="1800">
                <a:latin typeface="Arial"/>
                <a:cs typeface="Arial"/>
              </a:rPr>
              <a:t> – добавить параметр по имени,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delete(name)</a:t>
            </a:r>
            <a:r>
              <a:rPr lang="en-US" sz="1800">
                <a:latin typeface="Arial"/>
                <a:cs typeface="Arial"/>
              </a:rPr>
              <a:t> – удалить параметр по имени,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get(name)</a:t>
            </a:r>
            <a:r>
              <a:rPr lang="en-US" sz="1800">
                <a:latin typeface="Arial"/>
                <a:cs typeface="Arial"/>
              </a:rPr>
              <a:t> – получить параметр по имени,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getAll(name)</a:t>
            </a:r>
            <a:r>
              <a:rPr lang="en-US" sz="1800">
                <a:latin typeface="Arial"/>
                <a:cs typeface="Arial"/>
              </a:rPr>
              <a:t> – получить все параметры с одинаковым именем </a:t>
            </a:r>
            <a:r>
              <a:rPr lang="en-US" sz="1800">
                <a:latin typeface="Consolas"/>
              </a:rPr>
              <a:t>name</a:t>
            </a:r>
            <a:r>
              <a:rPr lang="en-US" sz="1800">
                <a:latin typeface="Arial"/>
                <a:cs typeface="Arial"/>
              </a:rPr>
              <a:t> (такое возможно, например: </a:t>
            </a:r>
            <a:r>
              <a:rPr lang="en-US" sz="1800">
                <a:latin typeface="Consolas"/>
              </a:rPr>
              <a:t>?user=John&amp;user=Pete</a:t>
            </a:r>
            <a:r>
              <a:rPr lang="en-US" sz="1800">
                <a:latin typeface="Arial"/>
                <a:cs typeface="Arial"/>
              </a:rPr>
              <a:t>),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has(name)</a:t>
            </a:r>
            <a:r>
              <a:rPr lang="en-US" sz="1800">
                <a:latin typeface="Arial"/>
                <a:cs typeface="Arial"/>
              </a:rPr>
              <a:t> – проверить наличие параметра по имени,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set(name, value)</a:t>
            </a:r>
            <a:r>
              <a:rPr lang="en-US" sz="1800">
                <a:latin typeface="Arial"/>
                <a:cs typeface="Arial"/>
              </a:rPr>
              <a:t> – задать/заменить параметр,</a:t>
            </a:r>
            <a:endParaRPr lang="ru-RU"/>
          </a:p>
          <a:p>
            <a:pPr marL="285750" indent="-285750"/>
            <a:r>
              <a:rPr lang="en-US" sz="1800" b="1">
                <a:latin typeface="Consolas"/>
              </a:rPr>
              <a:t>sort()</a:t>
            </a:r>
            <a:r>
              <a:rPr lang="en-US" sz="1800">
                <a:latin typeface="Arial"/>
                <a:cs typeface="Arial"/>
              </a:rPr>
              <a:t> – отсортировать параметры по имени, используется редко,</a:t>
            </a:r>
            <a:endParaRPr lang="ru-RU"/>
          </a:p>
          <a:p>
            <a:pPr marL="285750" indent="-285750"/>
            <a:r>
              <a:rPr lang="en-US" sz="1800">
                <a:latin typeface="Arial"/>
                <a:cs typeface="Arial"/>
              </a:rPr>
              <a:t>…и является перебираемым, аналогично m</a:t>
            </a:r>
            <a:r>
              <a:rPr lang="en-US" sz="1800">
                <a:latin typeface="Consolas"/>
              </a:rPr>
              <a:t>ap</a:t>
            </a:r>
            <a:r>
              <a:rPr lang="en-US" sz="1800">
                <a:latin typeface="Consolas"/>
                <a:cs typeface="Arial"/>
              </a:rPr>
              <a:t>()</a:t>
            </a:r>
            <a:r>
              <a:rPr lang="en-US" sz="1800" dirty="0">
                <a:latin typeface="Arial"/>
                <a:cs typeface="Arial"/>
              </a:rPr>
              <a:t>.</a:t>
            </a:r>
            <a:endParaRPr lang="ru-RU" dirty="0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21758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Объекты URL. SearchParams «?…»</a:t>
            </a:r>
            <a:endParaRPr lang="ru-RU" b="1"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59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420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 добавления параметров, содержащих пробелы и знаки препинания: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A9CDD34-D564-4E74-8E7D-9CA6388FA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31" y="1989892"/>
            <a:ext cx="6973613" cy="3973043"/>
          </a:xfrm>
          <a:prstGeom prst="rect">
            <a:avLst/>
          </a:prstGeom>
        </p:spPr>
      </p:pic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2A758566-032C-403B-B53E-E0E0EC42C0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2263" y="2635112"/>
            <a:ext cx="4205889" cy="242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70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 события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8E19B8-9ECB-442A-953E-7947512B8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1612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Чтобы хорошо обработать событие, могут понадобиться детали того, что произошло. Не просто «клик» или «нажатие клавиши», а также – какие координаты указателя мыши, какая клавиша нажата и так далее.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Когда происходит событие, браузер создаёт </a:t>
            </a:r>
            <a:r>
              <a:rPr lang="en-US" sz="1800" i="1">
                <a:latin typeface="Arial"/>
                <a:cs typeface="Arial"/>
              </a:rPr>
              <a:t>объект события</a:t>
            </a:r>
            <a:r>
              <a:rPr lang="en-US" sz="1800">
                <a:latin typeface="Arial"/>
                <a:cs typeface="Arial"/>
              </a:rPr>
              <a:t>, записывает в него детали и передаёт его в качестве аргумента функции-обработчику.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7CFC9BFE-AED5-41E5-BAEC-E84D85026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883" y="3248850"/>
            <a:ext cx="6325475" cy="260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633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WebSocket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155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Протокол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latin typeface="Arial"/>
                <a:cs typeface="Arial"/>
              </a:rPr>
              <a:t> («веб-сокет»), описанный в спецификации RFC 6455, обеспечивает возможность обмена данными между браузером и сервером через постоянное соединение. Данные передаются по нему в обоих направлениях в виде «пакетов», без разрыва соединения и дополнительных HTTP-запросов.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WebSocket особенно нужен для сервисов, которые нуждаются в постоянном обмене </a:t>
            </a:r>
            <a:r>
              <a:rPr lang="en-US" sz="1800" dirty="0">
                <a:latin typeface="Arial"/>
                <a:cs typeface="Arial"/>
              </a:rPr>
              <a:t>данными, например онлайн игры, торговые площадки, работающие в реальном времени, и т.д.</a:t>
            </a:r>
            <a:endParaRPr lang="en-US" dirty="0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502583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WebSocket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858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Чтобы открыть веб-сокет-соединение, нужно создать объект </a:t>
            </a:r>
            <a:r>
              <a:rPr lang="en-US" sz="1800">
                <a:latin typeface="Consolas"/>
                <a:cs typeface="Arial"/>
              </a:rPr>
              <a:t>new WebSocket</a:t>
            </a:r>
            <a:r>
              <a:rPr lang="en-US" sz="1800">
                <a:latin typeface="Arial"/>
                <a:cs typeface="Arial"/>
              </a:rPr>
              <a:t>, указав в url-адресе специальный протокол </a:t>
            </a:r>
            <a:r>
              <a:rPr lang="en-US" sz="1800">
                <a:latin typeface="Consolas"/>
                <a:cs typeface="Arial"/>
              </a:rPr>
              <a:t>ws</a:t>
            </a:r>
            <a:r>
              <a:rPr lang="en-US" sz="1800">
                <a:latin typeface="Arial"/>
                <a:cs typeface="Arial"/>
              </a:rPr>
              <a:t>:</a:t>
            </a:r>
            <a:endParaRPr lang="ru-RU"/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856F3DC-1A60-4EB3-AE38-7B9A366A5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3435" y="2273739"/>
            <a:ext cx="7236372" cy="252073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AC78A1-6314-4A9E-BA76-55BB37BB74D1}"/>
              </a:ext>
            </a:extLst>
          </p:cNvPr>
          <p:cNvSpPr txBox="1"/>
          <p:nvPr/>
        </p:nvSpPr>
        <p:spPr>
          <a:xfrm>
            <a:off x="1790262" y="5635297"/>
            <a:ext cx="840126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333333"/>
                </a:solidFill>
                <a:latin typeface="BlinkMacSystemFont"/>
              </a:rPr>
              <a:t>Также существует протокол </a:t>
            </a:r>
            <a:r>
              <a:rPr lang="en-US" dirty="0"/>
              <a:t>wss://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, использующий шифрование. Это как HTTPS, </a:t>
            </a:r>
            <a:r>
              <a:rPr lang="en-US">
                <a:solidFill>
                  <a:srgbClr val="333333"/>
                </a:solidFill>
                <a:latin typeface="BlinkMacSystemFont"/>
              </a:rPr>
              <a:t>только для </a:t>
            </a:r>
            <a:r>
              <a:rPr lang="en-US" dirty="0">
                <a:solidFill>
                  <a:srgbClr val="333333"/>
                </a:solidFill>
                <a:latin typeface="BlinkMacSystemFont"/>
              </a:rPr>
              <a:t>веб-сокетов.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82585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WebSocket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4607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Протокол </a:t>
            </a:r>
            <a:r>
              <a:rPr lang="en-US" sz="1800">
                <a:latin typeface="Consolas"/>
                <a:cs typeface="Arial"/>
              </a:rPr>
              <a:t>wss://</a:t>
            </a:r>
            <a:r>
              <a:rPr lang="en-US" sz="1800">
                <a:latin typeface="Arial"/>
                <a:cs typeface="Arial"/>
              </a:rPr>
              <a:t> не только использует шифрование, но и обладает повышенной надёжностью.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Это потому, что данные </a:t>
            </a:r>
            <a:r>
              <a:rPr lang="en-US" sz="1800">
                <a:latin typeface="Consolas"/>
                <a:cs typeface="Arial"/>
              </a:rPr>
              <a:t>ws://</a:t>
            </a:r>
            <a:r>
              <a:rPr lang="en-US" sz="1800">
                <a:latin typeface="Arial"/>
                <a:cs typeface="Arial"/>
              </a:rPr>
              <a:t> не зашифрованы, видны для любого посредника. Старые прокси-серверы не знают о WebSocket, они могут увидеть «странные» заголовки и закрыть соединение.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С другой стороны, </a:t>
            </a:r>
            <a:r>
              <a:rPr lang="en-US" sz="1800">
                <a:latin typeface="Consolas"/>
                <a:cs typeface="Arial"/>
              </a:rPr>
              <a:t>wss://</a:t>
            </a:r>
            <a:r>
              <a:rPr lang="en-US" sz="1800">
                <a:latin typeface="Arial"/>
                <a:cs typeface="Arial"/>
              </a:rPr>
              <a:t> – это WebSocket поверх TLS , безопасный транспортный уровень шифрует данные от отправителя и расшифровывает на стороне получателя. Пакеты данных передаются в зашифрованном виде через прокси, которые не могут видеть, что внутри, и всегда пропускают их.</a:t>
            </a:r>
            <a:endParaRPr lang="en-US"/>
          </a:p>
          <a:p>
            <a:pPr>
              <a:buNone/>
            </a:pPr>
            <a:r>
              <a:rPr lang="en-US" sz="1800">
                <a:cs typeface="Arial"/>
              </a:rPr>
              <a:t>Как только объект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cs typeface="Arial"/>
              </a:rPr>
              <a:t> создан, мы должны слушать его события. Их всего 4:</a:t>
            </a:r>
            <a:endParaRPr lang="en-US"/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open</a:t>
            </a:r>
            <a:r>
              <a:rPr lang="en-US" sz="1800">
                <a:latin typeface="Arial"/>
                <a:cs typeface="Arial"/>
              </a:rPr>
              <a:t> – соединение установлено,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message</a:t>
            </a:r>
            <a:r>
              <a:rPr lang="en-US" sz="1800">
                <a:latin typeface="Arial"/>
                <a:cs typeface="Arial"/>
              </a:rPr>
              <a:t> – получены данные,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error</a:t>
            </a:r>
            <a:r>
              <a:rPr lang="en-US" sz="1800">
                <a:latin typeface="Arial"/>
                <a:cs typeface="Arial"/>
              </a:rPr>
              <a:t> – ошибка,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close</a:t>
            </a:r>
            <a:r>
              <a:rPr lang="en-US" sz="1800">
                <a:latin typeface="Arial"/>
                <a:cs typeface="Arial"/>
              </a:rPr>
              <a:t> – соединение закрыто.</a:t>
            </a:r>
            <a:endParaRPr lang="en-US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Consolas"/>
                <a:cs typeface="Arial"/>
              </a:rPr>
              <a:t>socket.send(data)</a:t>
            </a:r>
            <a:r>
              <a:rPr lang="en-US" sz="1800">
                <a:latin typeface="Arial"/>
                <a:cs typeface="Arial"/>
              </a:rPr>
              <a:t> - позволяет отправлять информацию на сервер</a:t>
            </a:r>
            <a:endParaRPr lang="en-US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03647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WebSocket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3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</a:t>
            </a:r>
            <a:endParaRPr lang="ru-RU"/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82752C1-D994-4FF9-B388-C28EDC1ED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79" y="1872918"/>
            <a:ext cx="5300715" cy="4890161"/>
          </a:xfrm>
          <a:prstGeom prst="rect">
            <a:avLst/>
          </a:prstGeom>
        </p:spPr>
      </p:pic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F9D99391-810C-4743-A072-7A549BA5D7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952" y="2929919"/>
            <a:ext cx="4766441" cy="172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36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Server Sent Events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533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Спецификация Server-Sent Events описывает встроенный класс </a:t>
            </a:r>
            <a:r>
              <a:rPr lang="en-US" sz="1800">
                <a:latin typeface="Consolas"/>
                <a:cs typeface="Arial"/>
              </a:rPr>
              <a:t>EventSource</a:t>
            </a:r>
            <a:r>
              <a:rPr lang="en-US" sz="1800">
                <a:latin typeface="Arial"/>
                <a:cs typeface="Arial"/>
              </a:rPr>
              <a:t>, который позволяет поддерживать соединение с сервером и получать от него события.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Как и в случае с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latin typeface="Arial"/>
                <a:cs typeface="Arial"/>
              </a:rPr>
              <a:t>, соединение постоянно.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есть несколько важных различий: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6">
            <a:extLst>
              <a:ext uri="{FF2B5EF4-FFF2-40B4-BE49-F238E27FC236}">
                <a16:creationId xmlns:a16="http://schemas.microsoft.com/office/drawing/2014/main" id="{3864CDA6-8304-4C4A-9B03-258E64598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" y="3320602"/>
            <a:ext cx="10100441" cy="176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013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Server Sent Events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3328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Consolas"/>
                <a:cs typeface="Arial"/>
              </a:rPr>
              <a:t>EventSource</a:t>
            </a:r>
            <a:r>
              <a:rPr lang="en-US" sz="1800">
                <a:latin typeface="Arial"/>
                <a:cs typeface="Arial"/>
              </a:rPr>
              <a:t> не настолько мощный способ коммуникации с сервером, как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Зачем нам его использовать?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Основная причина: он проще. Многим приложениям не требуется вся мощь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нам нужно получать поток данных с сервера: неважно, сообщения в чате или же цены для магазина – с этим легко справится </a:t>
            </a:r>
            <a:r>
              <a:rPr lang="en-US" sz="1800">
                <a:latin typeface="Consolas"/>
                <a:cs typeface="Arial"/>
              </a:rPr>
              <a:t>EventSource</a:t>
            </a:r>
            <a:r>
              <a:rPr lang="en-US" sz="1800">
                <a:latin typeface="Arial"/>
                <a:cs typeface="Arial"/>
              </a:rPr>
              <a:t>. К тому же, он поддерживает автоматическое переподключение при потере соединения, которое, используя </a:t>
            </a:r>
            <a:r>
              <a:rPr lang="en-US" sz="1800">
                <a:latin typeface="Consolas"/>
                <a:cs typeface="Arial"/>
              </a:rPr>
              <a:t>WebSocket</a:t>
            </a:r>
            <a:r>
              <a:rPr lang="en-US" sz="1800">
                <a:latin typeface="Arial"/>
                <a:cs typeface="Arial"/>
              </a:rPr>
              <a:t>, нам бы пришлось реализовывать самим. Кроме того, используется старый добрый HTTP, а не новый протокол.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1860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4449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Куки – это небольшие строки данных, которые хранятся непосредственно в браузере. Они являются частью HTTP-протокола, определённого в спецификации RFC 6265.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Куки обычно устанавливаются веб-сервером при помощи заголовка </a:t>
            </a:r>
            <a:r>
              <a:rPr lang="en-US" sz="1800">
                <a:latin typeface="Consolas"/>
                <a:cs typeface="Arial"/>
              </a:rPr>
              <a:t>Set-Cookie</a:t>
            </a:r>
            <a:r>
              <a:rPr lang="en-US" sz="1800">
                <a:latin typeface="Arial"/>
                <a:cs typeface="Arial"/>
              </a:rPr>
              <a:t>. Затем браузер будет автоматически добавлять их в (почти) каждый запрос на тот же домен при помощи заголовка </a:t>
            </a:r>
            <a:r>
              <a:rPr lang="en-US" sz="1800">
                <a:latin typeface="Consolas"/>
                <a:cs typeface="Arial"/>
              </a:rPr>
              <a:t>Cookie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Один из наиболее частых случаев использования куки – это аутентификация: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При входе на сайт сервер отсылает в ответ HTTP-заголовок </a:t>
            </a:r>
            <a:r>
              <a:rPr lang="en-US" sz="1800">
                <a:latin typeface="Consolas"/>
                <a:cs typeface="Arial"/>
              </a:rPr>
              <a:t>Set-Cookie</a:t>
            </a:r>
            <a:r>
              <a:rPr lang="en-US" sz="1800">
                <a:latin typeface="Arial"/>
                <a:cs typeface="Arial"/>
              </a:rPr>
              <a:t> для того, чтобы установить куки со специальным уникальным идентификатором сессии («session identifier»).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Во время следующего запроса к этому же домену браузер посылает на сервер HTTP-заголовок </a:t>
            </a:r>
            <a:r>
              <a:rPr lang="en-US" sz="1800">
                <a:latin typeface="Consolas"/>
                <a:cs typeface="Arial"/>
              </a:rPr>
              <a:t>Cookie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Таким образом, сервер понимает, кто сделал запрос.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также можем получить доступ к куки непосредственно из браузера, используя свойство </a:t>
            </a:r>
            <a:r>
              <a:rPr lang="en-US" sz="1800">
                <a:latin typeface="Consolas"/>
                <a:cs typeface="Arial"/>
              </a:rPr>
              <a:t>document.cookie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29528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20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document.cookie</a:t>
            </a:r>
            <a:r>
              <a:rPr lang="en-US" sz="1800">
                <a:latin typeface="Arial"/>
                <a:cs typeface="Arial"/>
              </a:rPr>
              <a:t> позволяет узнать, хранит ли ваш браузер какие-то куки с определённого сайта.</a:t>
            </a: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Значение document.cookie состоит из пар ключ=значение, разделённых ";". Каждая пара представляет собой отдельное куки.</a:t>
            </a:r>
            <a:endParaRPr lang="en-US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Чтобы найти определённое куки, достаточно разбить строку из document.cookie по ";", и затем найти нужный ключ. Для этого мы можем использовать как регулярные выражения, так и функции для обработки массивов.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40058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778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можем писать в </a:t>
            </a:r>
            <a:r>
              <a:rPr lang="en-US" sz="1800">
                <a:latin typeface="Consolas"/>
                <a:cs typeface="Arial"/>
              </a:rPr>
              <a:t>document.cookie</a:t>
            </a:r>
            <a:r>
              <a:rPr lang="en-US" sz="1800">
                <a:latin typeface="Arial"/>
                <a:cs typeface="Arial"/>
              </a:rPr>
              <a:t>. Но это не просто данные, а акcессор (геттер/сеттер). Присваивание обрабатывается особым образом.</a:t>
            </a:r>
            <a:endParaRPr lang="ru-RU"/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Запись в </a:t>
            </a:r>
            <a:r>
              <a:rPr lang="en-US" sz="1800" b="1">
                <a:latin typeface="Consolas"/>
                <a:cs typeface="Arial"/>
              </a:rPr>
              <a:t>document.cookie</a:t>
            </a:r>
            <a:r>
              <a:rPr lang="en-US" sz="1800" b="1">
                <a:latin typeface="Arial"/>
                <a:cs typeface="Arial"/>
              </a:rPr>
              <a:t> обновит только упомянутые в ней куки, но при этом не затронет все остальные.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Например, этот вызов установит куки с именем </a:t>
            </a:r>
            <a:r>
              <a:rPr lang="en-US" sz="1800">
                <a:latin typeface="Consolas"/>
                <a:cs typeface="Arial"/>
              </a:rPr>
              <a:t>user</a:t>
            </a:r>
            <a:r>
              <a:rPr lang="en-US" sz="1800">
                <a:latin typeface="Arial"/>
                <a:cs typeface="Arial"/>
              </a:rPr>
              <a:t> и значением </a:t>
            </a:r>
            <a:r>
              <a:rPr lang="en-US" sz="1800">
                <a:latin typeface="Consolas"/>
                <a:cs typeface="Arial"/>
              </a:rPr>
              <a:t>John</a:t>
            </a:r>
            <a:r>
              <a:rPr lang="en-US" sz="1800">
                <a:latin typeface="Arial"/>
                <a:cs typeface="Arial"/>
              </a:rPr>
              <a:t>:</a:t>
            </a:r>
            <a:endParaRPr lang="en-US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1FE96E17-5F97-413C-808F-B029F63CC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69" y="3323498"/>
            <a:ext cx="7744371" cy="2260519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75FFE244-3B1A-4522-BF5B-689D33D3DA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8732" y="4126023"/>
            <a:ext cx="1706399" cy="462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1726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69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99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Технически, и имя, и значение куки могут состоять из любых символов. Для </a:t>
            </a:r>
            <a:r>
              <a:rPr lang="en-US" sz="1800" dirty="0">
                <a:latin typeface="Arial"/>
                <a:cs typeface="Arial"/>
              </a:rPr>
              <a:t>правильного форматирования следует использовать встроенную функцию </a:t>
            </a:r>
            <a:r>
              <a:rPr lang="en-US" sz="1800" dirty="0">
                <a:latin typeface="Consolas"/>
                <a:cs typeface="Arial"/>
              </a:rPr>
              <a:t>encodeURIComponent</a:t>
            </a:r>
            <a:endParaRPr lang="ru-RU" dirty="0"/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D1E1F0F7-8D84-445C-9941-6024BAC00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9451" y="3927803"/>
            <a:ext cx="3228756" cy="368737"/>
          </a:xfrm>
          <a:prstGeom prst="rect">
            <a:avLst/>
          </a:prstGeom>
        </p:spPr>
      </p:pic>
      <p:pic>
        <p:nvPicPr>
          <p:cNvPr id="9" name="Рисунок 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FEC43B8-4466-46A2-8057-C431FAF078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158" y="2763286"/>
            <a:ext cx="6413062" cy="26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1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 события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048E19B8-9ECB-442A-953E-7947512B8D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507468"/>
            <a:ext cx="9130975" cy="3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Рассмотрим некоторые свойтсва объекта событий</a:t>
            </a: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E36E068-8234-4EA9-B63F-A1E7FF6B48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538" y="2321799"/>
            <a:ext cx="5545958" cy="3449365"/>
          </a:xfrm>
          <a:prstGeom prst="rect">
            <a:avLst/>
          </a:prstGeom>
        </p:spPr>
      </p:pic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9E3DF78-5848-4599-B7BB-F4FD8A8BE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33" y="3541768"/>
            <a:ext cx="3003221" cy="218308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4A213CBD-5744-4ACC-A91C-301E208D4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6581" y="2482193"/>
            <a:ext cx="1727528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52057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023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Ограничения:</a:t>
            </a:r>
            <a:endParaRPr lang="ru-RU">
              <a:cs typeface="Arial" panose="020B0604020202020204" pitchFamily="34" charset="0"/>
            </a:endParaRPr>
          </a:p>
          <a:p>
            <a:pPr marL="285750" indent="-285750"/>
            <a:r>
              <a:rPr lang="en-US" sz="1800">
                <a:cs typeface="Arial"/>
              </a:rPr>
              <a:t>После </a:t>
            </a:r>
            <a:r>
              <a:rPr lang="en-US" sz="1800">
                <a:latin typeface="Consolas"/>
                <a:cs typeface="Arial"/>
              </a:rPr>
              <a:t>encodeURIComponent</a:t>
            </a:r>
            <a:r>
              <a:rPr lang="en-US" sz="1800">
                <a:cs typeface="Arial"/>
              </a:rPr>
              <a:t> пара </a:t>
            </a:r>
            <a:r>
              <a:rPr lang="en-US" sz="1800">
                <a:latin typeface="Consolas"/>
                <a:cs typeface="Arial"/>
              </a:rPr>
              <a:t>name=value</a:t>
            </a:r>
            <a:r>
              <a:rPr lang="en-US" sz="1800">
                <a:cs typeface="Arial"/>
              </a:rPr>
              <a:t> не должна занимать более 4Кб. Таким образом, мы не можем хранить в куки большие данные.</a:t>
            </a:r>
            <a:endParaRPr lang="en-US"/>
          </a:p>
          <a:p>
            <a:pPr marL="285750" indent="-285750"/>
            <a:r>
              <a:rPr lang="en-US" sz="1800">
                <a:cs typeface="Arial"/>
              </a:rPr>
              <a:t>Общее количество куки на один домен ограничивается примерно 20+. Точное ограничение зависит от конкретного браузера.</a:t>
            </a:r>
            <a:endParaRPr lang="en-US"/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629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Куки, document.cookie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384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У куки есть ряд настроек, многие из которых важны и должны быть установлены.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Эти настройки указываются после пары </a:t>
            </a:r>
            <a:r>
              <a:rPr lang="en-US" sz="1800">
                <a:latin typeface="Consolas"/>
                <a:cs typeface="Arial"/>
              </a:rPr>
              <a:t>ключ=значение</a:t>
            </a:r>
            <a:r>
              <a:rPr lang="en-US" sz="1800">
                <a:latin typeface="Arial"/>
                <a:cs typeface="Arial"/>
              </a:rPr>
              <a:t> и отделены друг от друга разделителем </a:t>
            </a:r>
            <a:r>
              <a:rPr lang="en-US" sz="1800">
                <a:latin typeface="Consolas"/>
                <a:cs typeface="Arial"/>
              </a:rPr>
              <a:t>;.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Пример:</a:t>
            </a: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AEB4BF6-E90B-4D92-922E-AD7F9CA63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503" y="3125144"/>
            <a:ext cx="7612993" cy="19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530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794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000" b="1">
                <a:latin typeface="Arial"/>
                <a:cs typeface="Arial"/>
              </a:rPr>
              <a:t>path</a:t>
            </a:r>
            <a:endParaRPr lang="ru-RU" sz="2000" b="1">
              <a:latin typeface="Arial"/>
              <a:cs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path=/mypath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URL-префикс пути, куки будут доступны для страниц под этим путём. Должен быть абсолютным. По умолчанию используется текущий путь.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куки установлено с </a:t>
            </a:r>
            <a:r>
              <a:rPr lang="en-US" sz="1800">
                <a:latin typeface="Consolas"/>
                <a:cs typeface="Arial"/>
              </a:rPr>
              <a:t>path=/admin</a:t>
            </a:r>
            <a:r>
              <a:rPr lang="en-US" sz="1800">
                <a:latin typeface="Arial"/>
                <a:cs typeface="Arial"/>
              </a:rPr>
              <a:t>, то оно будет доступно на страницах </a:t>
            </a:r>
            <a:r>
              <a:rPr lang="en-US" sz="1800">
                <a:latin typeface="Consolas"/>
                <a:cs typeface="Arial"/>
              </a:rPr>
              <a:t>/admin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/admin/something</a:t>
            </a:r>
            <a:r>
              <a:rPr lang="en-US" sz="1800">
                <a:latin typeface="Arial"/>
                <a:cs typeface="Arial"/>
              </a:rPr>
              <a:t>, но не на страницах </a:t>
            </a:r>
            <a:r>
              <a:rPr lang="en-US" sz="1800">
                <a:latin typeface="Consolas"/>
                <a:cs typeface="Arial"/>
              </a:rPr>
              <a:t>/home</a:t>
            </a:r>
            <a:r>
              <a:rPr lang="en-US" sz="1800">
                <a:latin typeface="Arial"/>
                <a:cs typeface="Arial"/>
              </a:rPr>
              <a:t> или </a:t>
            </a:r>
            <a:r>
              <a:rPr lang="en-US" sz="1800">
                <a:latin typeface="Consolas"/>
                <a:cs typeface="Arial"/>
              </a:rPr>
              <a:t>/adminpage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Как правило, указывают в качестве пути корень </a:t>
            </a:r>
            <a:r>
              <a:rPr lang="en-US" sz="1800" dirty="0">
                <a:latin typeface="Consolas"/>
                <a:cs typeface="Arial"/>
              </a:rPr>
              <a:t>path=/</a:t>
            </a:r>
            <a:r>
              <a:rPr lang="en-US" sz="1800">
                <a:latin typeface="Arial"/>
                <a:cs typeface="Arial"/>
              </a:rPr>
              <a:t>, чтобы куки было </a:t>
            </a:r>
            <a:r>
              <a:rPr lang="en-US" sz="1800" dirty="0">
                <a:latin typeface="Arial"/>
                <a:cs typeface="Arial"/>
              </a:rPr>
              <a:t>доступно на всех страницах сайта.</a:t>
            </a:r>
            <a:endParaRPr lang="en-US" dirty="0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92198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3188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000" b="1">
                <a:latin typeface="Arial"/>
                <a:cs typeface="Arial"/>
              </a:rPr>
              <a:t>domain</a:t>
            </a:r>
            <a:endParaRPr lang="ru-RU" sz="2000">
              <a:latin typeface="Arial"/>
              <a:cs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domain=site.com</a:t>
            </a: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Домен, на котором доступны куки. На практике, однако, есть ограничения – мы не можем указать здесь какой угодно домен.</a:t>
            </a: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По умолчанию куки доступно лишь тому домену, который его установил. Так что куки, которые были установлены сайтом </a:t>
            </a:r>
            <a:r>
              <a:rPr lang="en-US" sz="1800" dirty="0">
                <a:latin typeface="Consolas"/>
                <a:cs typeface="Arial"/>
              </a:rPr>
              <a:t>site.com</a:t>
            </a:r>
            <a:r>
              <a:rPr lang="en-US" sz="1800" dirty="0">
                <a:latin typeface="Arial"/>
                <a:cs typeface="Arial"/>
              </a:rPr>
              <a:t>, не будут доступны на сайте </a:t>
            </a:r>
            <a:r>
              <a:rPr lang="en-US" sz="1800" dirty="0">
                <a:latin typeface="Consolas"/>
                <a:cs typeface="Arial"/>
              </a:rPr>
              <a:t>other.com</a:t>
            </a:r>
            <a:r>
              <a:rPr lang="en-US" sz="1800">
                <a:latin typeface="Arial"/>
                <a:cs typeface="Arial"/>
              </a:rPr>
              <a:t>. Также мы не сможем получить эти куки и на </a:t>
            </a:r>
            <a:r>
              <a:rPr lang="en-US" sz="1800" dirty="0">
                <a:latin typeface="Arial"/>
                <a:cs typeface="Arial"/>
              </a:rPr>
              <a:t>поддомене </a:t>
            </a:r>
            <a:r>
              <a:rPr lang="en-US" sz="1800">
                <a:latin typeface="Consolas"/>
                <a:cs typeface="Arial"/>
              </a:rPr>
              <a:t>forum.site.com.</a:t>
            </a:r>
            <a:endParaRPr lang="en-US" dirty="0"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Это ограничение безопасности, чтобы мы могли хранить в куки конфиденциальные данные, предназначенные только для одного сайта.</a:t>
            </a:r>
            <a:endParaRPr lang="en-US">
              <a:latin typeface="Arial"/>
            </a:endParaRPr>
          </a:p>
          <a:p>
            <a:pPr>
              <a:buNone/>
            </a:pPr>
            <a:endParaRPr lang="en-US" sz="2000" b="1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1650543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436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000">
                <a:latin typeface="Arial"/>
                <a:cs typeface="Arial"/>
              </a:rPr>
              <a:t>Однако, если мы всё же хотим дать поддоменам типа </a:t>
            </a:r>
            <a:r>
              <a:rPr lang="en-US" sz="2000">
                <a:latin typeface="Consolas"/>
                <a:cs typeface="Arial"/>
              </a:rPr>
              <a:t>forum.site.com</a:t>
            </a:r>
            <a:r>
              <a:rPr lang="en-US" sz="2000">
                <a:latin typeface="Arial"/>
                <a:cs typeface="Arial"/>
              </a:rPr>
              <a:t> доступ к куки, это можно сделать. Достаточно при установке куки на сайте </a:t>
            </a:r>
            <a:r>
              <a:rPr lang="en-US" sz="2000">
                <a:latin typeface="Consolas"/>
                <a:cs typeface="Arial"/>
              </a:rPr>
              <a:t>site.com</a:t>
            </a:r>
            <a:r>
              <a:rPr lang="en-US" sz="2000">
                <a:latin typeface="Arial"/>
                <a:cs typeface="Arial"/>
              </a:rPr>
              <a:t> в качестве значения опции </a:t>
            </a:r>
            <a:r>
              <a:rPr lang="en-US" sz="2000">
                <a:latin typeface="Consolas"/>
                <a:cs typeface="Arial"/>
              </a:rPr>
              <a:t>domain</a:t>
            </a:r>
            <a:r>
              <a:rPr lang="en-US" sz="2000">
                <a:latin typeface="Arial"/>
                <a:cs typeface="Arial"/>
              </a:rPr>
              <a:t> указать корневой домен: </a:t>
            </a:r>
            <a:r>
              <a:rPr lang="en-US" sz="2000">
                <a:latin typeface="Consolas"/>
                <a:cs typeface="Arial"/>
              </a:rPr>
              <a:t>domain=site.com</a:t>
            </a:r>
            <a:r>
              <a:rPr lang="en-US" sz="2000">
                <a:latin typeface="Arial"/>
                <a:cs typeface="Arial"/>
              </a:rPr>
              <a:t>:</a:t>
            </a:r>
            <a:endParaRPr lang="ru-RU"/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E9E8678-D210-4157-B379-2206DBDFE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952" y="3021378"/>
            <a:ext cx="6693336" cy="295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4749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864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000" b="1">
                <a:latin typeface="Arial"/>
                <a:cs typeface="Arial"/>
              </a:rPr>
              <a:t>expires, max-age</a:t>
            </a:r>
            <a:endParaRPr lang="ru-RU" sz="2000" b="1">
              <a:latin typeface="Arial"/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По умолчанию, если куки не имеют ни одного из этих параметров, то они удалятся при закрытии браузера. Такие куки называются сессионными («session cookies»).</a:t>
            </a: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Чтобы помочь куки «пережить» закрытие браузера, мы можем установить значение опций </a:t>
            </a:r>
            <a:r>
              <a:rPr lang="en-US" sz="1800">
                <a:latin typeface="Consolas"/>
                <a:cs typeface="Arial"/>
              </a:rPr>
              <a:t>expires</a:t>
            </a:r>
            <a:r>
              <a:rPr lang="en-US" sz="1800">
                <a:latin typeface="Arial"/>
                <a:cs typeface="Arial"/>
              </a:rPr>
              <a:t> или </a:t>
            </a:r>
            <a:r>
              <a:rPr lang="en-US" sz="1800">
                <a:latin typeface="Consolas"/>
                <a:cs typeface="Arial"/>
              </a:rPr>
              <a:t>max-age</a:t>
            </a:r>
            <a:r>
              <a:rPr lang="en-US" sz="1800">
                <a:latin typeface="Arial"/>
                <a:cs typeface="Arial"/>
              </a:rPr>
              <a:t>.</a:t>
            </a: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expires=Tue, 19 Jan 2038 03:14:07 GMT</a:t>
            </a: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Дата должна быть точно в этом формате, во временной зоне GMT. Мы можем использовать </a:t>
            </a:r>
            <a:r>
              <a:rPr lang="en-US" sz="1800">
                <a:latin typeface="Consolas"/>
                <a:cs typeface="Arial"/>
              </a:rPr>
              <a:t>date.toUTCString</a:t>
            </a:r>
            <a:r>
              <a:rPr lang="en-US" sz="1800">
                <a:latin typeface="Arial"/>
                <a:cs typeface="Arial"/>
              </a:rPr>
              <a:t>, чтобы получить правильную дату. Например, мы можем установить срок действия куки на 1 день.</a:t>
            </a:r>
          </a:p>
          <a:p>
            <a:pPr>
              <a:buNone/>
            </a:pPr>
            <a:endParaRPr lang="en-US" sz="20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CF841881-C00E-4259-B00A-804605C97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7366" y="4269671"/>
            <a:ext cx="4976648" cy="239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173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76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86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мы установим в </a:t>
            </a:r>
            <a:r>
              <a:rPr lang="en-US" sz="1800">
                <a:latin typeface="Consolas"/>
                <a:cs typeface="Arial"/>
              </a:rPr>
              <a:t>expires</a:t>
            </a:r>
            <a:r>
              <a:rPr lang="en-US" sz="1800">
                <a:latin typeface="Arial"/>
                <a:cs typeface="Arial"/>
              </a:rPr>
              <a:t> прошедшую дату, то куки будет удалено.</a:t>
            </a:r>
            <a:endParaRPr lang="en-US" sz="1800">
              <a:cs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max-age=3600</a:t>
            </a:r>
            <a:endParaRPr lang="en-US" sz="1800" b="1">
              <a:latin typeface="Consolas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Альтернатива </a:t>
            </a:r>
            <a:r>
              <a:rPr lang="en-US" sz="1800">
                <a:latin typeface="Consolas"/>
                <a:cs typeface="Arial"/>
              </a:rPr>
              <a:t>expires</a:t>
            </a:r>
            <a:r>
              <a:rPr lang="en-US" sz="1800">
                <a:latin typeface="Arial"/>
                <a:cs typeface="Arial"/>
              </a:rPr>
              <a:t>, определяет срок действия куки в секундах с текущего момента.</a:t>
            </a:r>
            <a:endParaRPr lang="en-US" sz="1800">
              <a:cs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Если задан ноль или отрицательное значение, то куки будет удалено:</a:t>
            </a:r>
            <a:endParaRPr lang="en-US" sz="1800">
              <a:cs typeface="Arial"/>
            </a:endParaRPr>
          </a:p>
          <a:p>
            <a:pPr>
              <a:buNone/>
            </a:pPr>
            <a:endParaRPr lang="en-US" sz="1800" b="1" dirty="0"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8DE70F16-D600-49BD-9310-93A711A11C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1573" y="3431874"/>
            <a:ext cx="5940096" cy="288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34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77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34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000" b="1">
                <a:latin typeface="Arial"/>
                <a:cs typeface="Arial"/>
              </a:rPr>
              <a:t>secure</a:t>
            </a:r>
            <a:endParaRPr lang="ru-RU" sz="2000">
              <a:latin typeface="Arial"/>
              <a:cs typeface="Arial"/>
            </a:endParaRPr>
          </a:p>
          <a:p>
            <a:pPr marL="285750" indent="-285750"/>
            <a:r>
              <a:rPr lang="en-US" sz="1800" b="1">
                <a:latin typeface="Consolas"/>
                <a:cs typeface="Arial"/>
              </a:rPr>
              <a:t>secure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Куки следует передавать только по HTTPS-протоколу.</a:t>
            </a:r>
            <a:endParaRPr lang="en-US"/>
          </a:p>
          <a:p>
            <a:pPr>
              <a:buNone/>
            </a:pPr>
            <a:r>
              <a:rPr lang="en-US" sz="1800" b="1">
                <a:latin typeface="Arial"/>
                <a:cs typeface="Arial"/>
              </a:rPr>
              <a:t>По умолчанию куки, установленные сайтом </a:t>
            </a:r>
            <a:r>
              <a:rPr lang="en-US" sz="1800" b="1">
                <a:latin typeface="Consolas"/>
                <a:cs typeface="Arial"/>
              </a:rPr>
              <a:t>http://site.com</a:t>
            </a:r>
            <a:r>
              <a:rPr lang="en-US" sz="1800" b="1">
                <a:latin typeface="Arial"/>
                <a:cs typeface="Arial"/>
              </a:rPr>
              <a:t>, также будут доступны на сайте </a:t>
            </a:r>
            <a:r>
              <a:rPr lang="en-US" sz="1800" b="1">
                <a:latin typeface="Consolas"/>
                <a:cs typeface="Arial"/>
              </a:rPr>
              <a:t>https://site.com</a:t>
            </a:r>
            <a:r>
              <a:rPr lang="en-US" sz="1800" b="1">
                <a:latin typeface="Arial"/>
                <a:cs typeface="Arial"/>
              </a:rPr>
              <a:t> и наоборот.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То есть, куки по умолчанию опираются на доменное имя, не обращая </a:t>
            </a:r>
            <a:r>
              <a:rPr lang="en-US" sz="1800" dirty="0">
                <a:latin typeface="Arial"/>
                <a:cs typeface="Arial"/>
              </a:rPr>
              <a:t>внимания на протоколы.</a:t>
            </a:r>
            <a:endParaRPr lang="en-US" dirty="0"/>
          </a:p>
          <a:p>
            <a:pPr>
              <a:buNone/>
            </a:pPr>
            <a:endParaRPr lang="en-US" sz="1800" dirty="0">
              <a:cs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72102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Параметры куки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78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480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С настройкой secure, если куки будет установлено на сайте </a:t>
            </a:r>
            <a:r>
              <a:rPr lang="en-US" sz="1800">
                <a:latin typeface="Consolas"/>
                <a:cs typeface="Arial"/>
              </a:rPr>
              <a:t>https://site.com</a:t>
            </a:r>
            <a:r>
              <a:rPr lang="en-US" sz="1800">
                <a:latin typeface="Arial"/>
                <a:cs typeface="Arial"/>
              </a:rPr>
              <a:t>, то оно не будет доступно на том же сайте с протоколом HTTP, как </a:t>
            </a:r>
            <a:r>
              <a:rPr lang="en-US" sz="1800">
                <a:latin typeface="Consolas"/>
                <a:cs typeface="Arial"/>
              </a:rPr>
              <a:t>http://site.com</a:t>
            </a:r>
            <a:r>
              <a:rPr lang="en-US" sz="1800">
                <a:latin typeface="Arial"/>
                <a:cs typeface="Arial"/>
              </a:rPr>
              <a:t>. Таким образом, если в куки хранится конфиденциальная информация, которую не следует передавать по незашифрованному протоколу HTTP, то нужно установить этот флаг.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3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94B13A79-C3DC-447D-A38D-9032E99AB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951" y="3134907"/>
            <a:ext cx="7201337" cy="23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96973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localStorage, sessionStorage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79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450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Объекты веб-хранилища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позволяют хранить пары ключ/значение в браузере.</a:t>
            </a:r>
            <a:endParaRPr lang="ru-RU">
              <a:latin typeface="Arial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Что в них важно – данные, которые в них записаны, сохраняются после обновления страницы (в случае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) и даже после перезапуска браузера (при использовании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).</a:t>
            </a:r>
            <a:endParaRPr lang="en-US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если есть куки, зачем нужны эти объекты?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cs typeface="Arial"/>
              </a:rPr>
              <a:t>В отличие от куки, объекты веб-хранилища не отправляются на сервер при каждом запросе. Поэтому мы можем хранить гораздо больше данных. Большинство браузеров могут сохранить как минимум 2 мегабайта данных (или больше), и этот размер можно поменять в настройках.</a:t>
            </a:r>
            <a:endParaRPr lang="en-US"/>
          </a:p>
          <a:p>
            <a:pPr marL="285750" indent="-285750"/>
            <a:r>
              <a:rPr lang="en-US" sz="1800">
                <a:cs typeface="Arial"/>
              </a:rPr>
              <a:t>Ещё одно отличие от куки – сервер не может манипулировать объектами хранилища через HTTP-заголовки. Всё делается при помощи JavaScript.</a:t>
            </a:r>
            <a:endParaRPr lang="en-US"/>
          </a:p>
          <a:p>
            <a:pPr marL="285750" indent="-285750"/>
            <a:r>
              <a:rPr lang="en-US" sz="1800">
                <a:cs typeface="Arial"/>
              </a:rPr>
              <a:t>Хранилище привязано к источнику (домен/протокол/порт). Это значит, что разные протоколы или поддомены определяют разные объекты хранилища, и они не могут получить доступ к данным друг друга.</a:t>
            </a:r>
            <a:endParaRPr lang="en-US"/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22321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 события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</a:t>
            </a:r>
            <a:endParaRPr lang="ru-RU" altLang="ru-RU" sz="1600" dirty="0">
              <a:latin typeface="Arial"/>
              <a:cs typeface="Arial"/>
            </a:endParaRPr>
          </a:p>
        </p:txBody>
      </p:sp>
      <p:pic>
        <p:nvPicPr>
          <p:cNvPr id="2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9EA3FCB-75A2-414E-9FBA-52F198D92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2054" y="1997731"/>
            <a:ext cx="5440855" cy="3379296"/>
          </a:xfrm>
          <a:prstGeom prst="rect">
            <a:avLst/>
          </a:prstGeom>
        </p:spPr>
      </p:pic>
      <p:pic>
        <p:nvPicPr>
          <p:cNvPr id="7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E0939F-15F4-4EFE-9EB0-F0DE97B7CF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5090" y="2922577"/>
            <a:ext cx="4889062" cy="14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6465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localStorage, sessionStorage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80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4502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Объекты хранилища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предоставляют одинаковые методы и свойства: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setItem(key, value)</a:t>
            </a:r>
            <a:r>
              <a:rPr lang="en-US" sz="1800">
                <a:latin typeface="Arial"/>
                <a:cs typeface="Arial"/>
              </a:rPr>
              <a:t> – сохранить пару ключ/значение.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getItem(key)</a:t>
            </a:r>
            <a:r>
              <a:rPr lang="en-US" sz="1800">
                <a:latin typeface="Arial"/>
                <a:cs typeface="Arial"/>
              </a:rPr>
              <a:t> – получить данные по ключу </a:t>
            </a:r>
            <a:r>
              <a:rPr lang="en-US" sz="1800">
                <a:latin typeface="Consolas"/>
                <a:cs typeface="Arial"/>
              </a:rPr>
              <a:t>key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removeItem(key)</a:t>
            </a:r>
            <a:r>
              <a:rPr lang="en-US" sz="1800">
                <a:latin typeface="Arial"/>
                <a:cs typeface="Arial"/>
              </a:rPr>
              <a:t> – удалить данные с ключом </a:t>
            </a:r>
            <a:r>
              <a:rPr lang="en-US" sz="1800">
                <a:latin typeface="Consolas"/>
                <a:cs typeface="Arial"/>
              </a:rPr>
              <a:t>key</a:t>
            </a:r>
            <a:r>
              <a:rPr lang="en-US" sz="1800">
                <a:latin typeface="Arial"/>
                <a:cs typeface="Arial"/>
              </a:rPr>
              <a:t>.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clear()</a:t>
            </a:r>
            <a:r>
              <a:rPr lang="en-US" sz="1800">
                <a:latin typeface="Arial"/>
                <a:cs typeface="Arial"/>
              </a:rPr>
              <a:t> – удалить всё.</a:t>
            </a:r>
            <a:endParaRPr lang="en-US">
              <a:latin typeface="Arial"/>
            </a:endParaRPr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key(index)</a:t>
            </a:r>
            <a:r>
              <a:rPr lang="en-US" sz="1800">
                <a:latin typeface="Arial"/>
                <a:cs typeface="Arial"/>
              </a:rPr>
              <a:t> – получить ключ на заданной позиции.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length</a:t>
            </a:r>
            <a:r>
              <a:rPr lang="en-US" sz="1800">
                <a:latin typeface="Arial"/>
                <a:cs typeface="Arial"/>
              </a:rPr>
              <a:t> – количество элементов в хранилище.</a:t>
            </a:r>
            <a:endParaRPr lang="en-US">
              <a:latin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0104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localStorage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81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584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Основные особенности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:</a:t>
            </a:r>
            <a:endParaRPr lang="ru-RU"/>
          </a:p>
          <a:p>
            <a:pPr marL="285750" indent="-285750"/>
            <a:r>
              <a:rPr lang="en-US" sz="1800">
                <a:latin typeface="Arial"/>
                <a:cs typeface="Arial"/>
              </a:rPr>
              <a:t>Этот объект один на все вкладки и окна в рамках источника (один и тот же домен/протокол/порт).</a:t>
            </a:r>
            <a:endParaRPr lang="ru-RU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Данные не имеют срока давности, по которому истекают и удаляются. Сохраняются после перезапуска браузера и даже ОС.</a:t>
            </a:r>
            <a:endParaRPr lang="en-US"/>
          </a:p>
          <a:p>
            <a:pPr marL="285750" indent="-285750"/>
            <a:endParaRPr lang="en-US" sz="1800" dirty="0">
              <a:cs typeface="Arial"/>
            </a:endParaRPr>
          </a:p>
          <a:p>
            <a:pPr>
              <a:buNone/>
            </a:pPr>
            <a:r>
              <a:rPr lang="en-US" sz="1800" dirty="0">
                <a:latin typeface="Arial"/>
                <a:cs typeface="Arial"/>
              </a:rPr>
              <a:t>Например, если запустить этот код и закрыть/открыть браузер или открыть ту же </a:t>
            </a:r>
            <a:r>
              <a:rPr lang="en-US" sz="1800">
                <a:latin typeface="Arial"/>
                <a:cs typeface="Arial"/>
              </a:rPr>
              <a:t>страницу в другом окне, то можно получить данные:</a:t>
            </a:r>
            <a:endParaRPr lang="en-US">
              <a:latin typeface="Arial"/>
            </a:endParaRPr>
          </a:p>
          <a:p>
            <a:pPr>
              <a:buNone/>
            </a:pPr>
            <a:endParaRPr lang="en-US" sz="1800" dirty="0">
              <a:cs typeface="Arial"/>
            </a:endParaRPr>
          </a:p>
        </p:txBody>
      </p:sp>
      <p:pic>
        <p:nvPicPr>
          <p:cNvPr id="2" name="Рисунок 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122EF080-8707-4309-9D47-FD88BF529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124" y="4046745"/>
            <a:ext cx="5651062" cy="2469408"/>
          </a:xfrm>
          <a:prstGeom prst="rect">
            <a:avLst/>
          </a:prstGeom>
        </p:spPr>
      </p:pic>
      <p:pic>
        <p:nvPicPr>
          <p:cNvPr id="3" name="Рисунок 5">
            <a:extLst>
              <a:ext uri="{FF2B5EF4-FFF2-40B4-BE49-F238E27FC236}">
                <a16:creationId xmlns:a16="http://schemas.microsoft.com/office/drawing/2014/main" id="{85381B5D-5778-4338-B366-B1CC40955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199" y="4430823"/>
            <a:ext cx="2624082" cy="13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9266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localStorage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82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340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Обратите внимание, что ключ и значение должны быть строками. Если мы используем любой другой тип, например число или объект, то он автоматически преобразуется в строку. </a:t>
            </a:r>
            <a:endParaRPr lang="ru-RU">
              <a:latin typeface="Arial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Мы также можем использовать JSON для хранения объектов:</a:t>
            </a:r>
            <a:endParaRPr lang="ru-RU">
              <a:latin typeface="Arial"/>
              <a:cs typeface="Arial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AC0BB8-71AC-40B8-9D78-161CBDF6C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228" y="3123203"/>
            <a:ext cx="5773682" cy="2634836"/>
          </a:xfrm>
          <a:prstGeom prst="rect">
            <a:avLst/>
          </a:prstGeom>
        </p:spPr>
      </p:pic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D229187B-9DA4-4195-BCBE-6B9C4E1EF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728" y="3520528"/>
            <a:ext cx="2434130" cy="1594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43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sessionStorage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83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2689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используется гораздо реже, чем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Свойства и методы такие же, но есть существенные ограничения:</a:t>
            </a:r>
            <a:endParaRPr lang="en-US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существует только в рамках текущей вкладки браузера.</a:t>
            </a:r>
            <a:endParaRPr lang="en-US"/>
          </a:p>
          <a:p>
            <a:pPr marL="1028700" lvl="1"/>
            <a:r>
              <a:rPr lang="en-US" sz="1800">
                <a:latin typeface="Arial"/>
                <a:cs typeface="Arial"/>
              </a:rPr>
              <a:t>Другая вкладка с той же страницей будет иметь другое хранилище.</a:t>
            </a:r>
            <a:endParaRPr lang="en-US"/>
          </a:p>
          <a:p>
            <a:pPr marL="1028700" lvl="1"/>
            <a:r>
              <a:rPr lang="en-US" sz="1800">
                <a:latin typeface="Arial"/>
                <a:cs typeface="Arial"/>
              </a:rPr>
              <a:t>Но оно разделяется между ифреймами на той же вкладке (при условии, что они из одного и того же источника).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Данные продолжают существовать после перезагрузки страницы, но не после закрытия/открытия вкладки.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3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8DE974-364C-4682-A54E-3151A2CE0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45" y="4136089"/>
            <a:ext cx="7043682" cy="2308235"/>
          </a:xfrm>
          <a:prstGeom prst="rect">
            <a:avLst/>
          </a:prstGeom>
        </p:spPr>
      </p:pic>
      <p:pic>
        <p:nvPicPr>
          <p:cNvPr id="8" name="Рисунок 8">
            <a:extLst>
              <a:ext uri="{FF2B5EF4-FFF2-40B4-BE49-F238E27FC236}">
                <a16:creationId xmlns:a16="http://schemas.microsoft.com/office/drawing/2014/main" id="{5FDBB9D3-0839-4747-9420-969B13B8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613" y="4576763"/>
            <a:ext cx="2413875" cy="132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83502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sessionStorage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84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63675"/>
            <a:ext cx="9262353" cy="1358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Но если вы откроете ту же страницу в другой вкладке и попробуете получить данные снова, то код выше вернёт </a:t>
            </a:r>
            <a:r>
              <a:rPr lang="en-US" sz="1800">
                <a:latin typeface="Consolas"/>
                <a:cs typeface="Arial"/>
              </a:rPr>
              <a:t>null</a:t>
            </a:r>
            <a:r>
              <a:rPr lang="en-US" sz="1800">
                <a:latin typeface="Arial"/>
                <a:cs typeface="Arial"/>
              </a:rPr>
              <a:t>, что значит «ничего не найдено».</a:t>
            </a:r>
            <a:endParaRPr lang="ru-RU"/>
          </a:p>
          <a:p>
            <a:pPr>
              <a:buNone/>
            </a:pPr>
            <a:r>
              <a:rPr lang="en-US" sz="1800">
                <a:latin typeface="Arial"/>
                <a:cs typeface="Arial"/>
              </a:rPr>
              <a:t>Так получилось, потому что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привязан не только к источнику, но и к вкладке браузера. Поэтому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используется нечасто.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pic>
        <p:nvPicPr>
          <p:cNvPr id="6" name="Рисунок 6">
            <a:extLst>
              <a:ext uri="{FF2B5EF4-FFF2-40B4-BE49-F238E27FC236}">
                <a16:creationId xmlns:a16="http://schemas.microsoft.com/office/drawing/2014/main" id="{30C8BDF8-7D6B-41A7-B2BB-D051241C3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741" y="3426153"/>
            <a:ext cx="2127140" cy="110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813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9144924" cy="1175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b="1">
                <a:latin typeface="Arial"/>
                <a:cs typeface="Arial"/>
              </a:rPr>
              <a:t>localStorage, sessionStorage. Итог</a:t>
            </a:r>
            <a:endParaRPr lang="en-US">
              <a:latin typeface="Arial"/>
              <a:cs typeface="Arial"/>
            </a:endParaRPr>
          </a:p>
          <a:p>
            <a:pPr>
              <a:buNone/>
            </a:pPr>
            <a:endParaRPr lang="en-US" b="1" dirty="0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85</a:t>
            </a:r>
            <a:endParaRPr lang="ru-RU" altLang="ru-RU" sz="1600" dirty="0">
              <a:latin typeface="Arial"/>
              <a:cs typeface="Arial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C4683-B007-4C21-B15A-10D9A68FF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982" y="1472433"/>
            <a:ext cx="9262353" cy="2137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>
                <a:latin typeface="Arial"/>
                <a:cs typeface="Arial"/>
              </a:rPr>
              <a:t>Объекты веб-хранилища </a:t>
            </a:r>
            <a:r>
              <a:rPr lang="en-US" sz="1800">
                <a:latin typeface="Consolas"/>
                <a:cs typeface="Arial"/>
              </a:rPr>
              <a:t>localStorage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sessionStorage</a:t>
            </a:r>
            <a:r>
              <a:rPr lang="en-US" sz="1800">
                <a:latin typeface="Arial"/>
                <a:cs typeface="Arial"/>
              </a:rPr>
              <a:t> позволяют хранить пары ключ/значение в браузере.</a:t>
            </a:r>
            <a:endParaRPr lang="ru-RU"/>
          </a:p>
          <a:p>
            <a:pPr marL="285750" indent="-285750"/>
            <a:r>
              <a:rPr lang="en-US" sz="1800">
                <a:latin typeface="Consolas"/>
                <a:cs typeface="Arial"/>
              </a:rPr>
              <a:t>key</a:t>
            </a:r>
            <a:r>
              <a:rPr lang="en-US" sz="1800">
                <a:latin typeface="Arial"/>
                <a:cs typeface="Arial"/>
              </a:rPr>
              <a:t> и </a:t>
            </a:r>
            <a:r>
              <a:rPr lang="en-US" sz="1800">
                <a:latin typeface="Consolas"/>
                <a:cs typeface="Arial"/>
              </a:rPr>
              <a:t>value</a:t>
            </a:r>
            <a:r>
              <a:rPr lang="en-US" sz="1800">
                <a:latin typeface="Arial"/>
                <a:cs typeface="Arial"/>
              </a:rPr>
              <a:t> должны быть строками.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Лимит 2 Мб+, зависит от браузера.</a:t>
            </a:r>
            <a:endParaRPr lang="en-US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Данные не имеют «времени истечения».</a:t>
            </a:r>
            <a:endParaRPr lang="ru-RU"/>
          </a:p>
          <a:p>
            <a:pPr marL="285750" indent="-285750"/>
            <a:r>
              <a:rPr lang="en-US" sz="1800">
                <a:latin typeface="Arial"/>
                <a:cs typeface="Arial"/>
              </a:rPr>
              <a:t>Данные привязаны к источнику (домен/протокол/порт).</a:t>
            </a:r>
            <a:endParaRPr lang="ru-RU"/>
          </a:p>
          <a:p>
            <a:pPr>
              <a:buNone/>
            </a:pPr>
            <a:endParaRPr lang="en-US" sz="1800" dirty="0">
              <a:latin typeface="Arial"/>
              <a:cs typeface="Arial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36A459FF-05C2-40F8-95C8-FFBED0ED06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34256"/>
              </p:ext>
            </p:extLst>
          </p:nvPr>
        </p:nvGraphicFramePr>
        <p:xfrm>
          <a:off x="2049517" y="3950269"/>
          <a:ext cx="7620000" cy="176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0000">
                  <a:extLst>
                    <a:ext uri="{9D8B030D-6E8A-4147-A177-3AD203B41FA5}">
                      <a16:colId xmlns:a16="http://schemas.microsoft.com/office/drawing/2014/main" val="116574633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val="180385975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af-ZA">
                          <a:effectLst/>
                        </a:rPr>
                        <a:t>localStorage</a:t>
                      </a:r>
                    </a:p>
                  </a:txBody>
                  <a:tcPr marL="47625" marT="19050" marB="1905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af-ZA">
                          <a:effectLst/>
                        </a:rPr>
                        <a:t>sessionStorage</a:t>
                      </a:r>
                    </a:p>
                  </a:txBody>
                  <a:tcPr marL="47625" marT="19050" marB="19050" anchor="b"/>
                </a:tc>
                <a:extLst>
                  <a:ext uri="{0D108BD9-81ED-4DB2-BD59-A6C34878D82A}">
                    <a16:rowId xmlns:a16="http://schemas.microsoft.com/office/drawing/2014/main" val="287085936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Совместно используется между всеми вкладками и окнами с одинаковым источником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Разделяется в рамках вкладки браузера, среди ифреймов из того же источника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1112055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«Переживает» перезапуск браузера</a:t>
                      </a:r>
                    </a:p>
                  </a:txBody>
                  <a:tcPr marL="47625" marT="19050" marB="19050" anchor="ctr"/>
                </a:tc>
                <a:tc>
                  <a:txBody>
                    <a:bodyPr/>
                    <a:lstStyle/>
                    <a:p>
                      <a:r>
                        <a:rPr lang="ru-RU">
                          <a:effectLst/>
                        </a:rPr>
                        <a:t>«Переживает» перезагрузку страницы (но не закрытие вкладки)</a:t>
                      </a:r>
                    </a:p>
                  </a:txBody>
                  <a:tcPr marL="47625" marT="19050" marB="19050" anchor="ctr"/>
                </a:tc>
                <a:extLst>
                  <a:ext uri="{0D108BD9-81ED-4DB2-BD59-A6C34878D82A}">
                    <a16:rowId xmlns:a16="http://schemas.microsoft.com/office/drawing/2014/main" val="2467360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0604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7" descr="http://www.iconsearch.ru/uploads/icons/humano2/128x128/dialog-question.png">
            <a:extLst>
              <a:ext uri="{FF2B5EF4-FFF2-40B4-BE49-F238E27FC236}">
                <a16:creationId xmlns:a16="http://schemas.microsoft.com/office/drawing/2014/main" id="{BE658E0F-2B57-4CE9-B8D8-40637457E3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365625"/>
            <a:ext cx="12192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4" name="Rectangle 2">
            <a:extLst>
              <a:ext uri="{FF2B5EF4-FFF2-40B4-BE49-F238E27FC236}">
                <a16:creationId xmlns:a16="http://schemas.microsoft.com/office/drawing/2014/main" id="{24EDE16A-1265-47E8-A679-748FD7320341}"/>
              </a:ext>
            </a:extLst>
          </p:cNvPr>
          <p:cNvSpPr>
            <a:spLocks/>
          </p:cNvSpPr>
          <p:nvPr/>
        </p:nvSpPr>
        <p:spPr bwMode="auto">
          <a:xfrm>
            <a:off x="1905000" y="1071212"/>
            <a:ext cx="8229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ru-RU" altLang="ru-RU" sz="3500"/>
              <a:t>Вопросы</a:t>
            </a:r>
          </a:p>
        </p:txBody>
      </p:sp>
      <p:sp>
        <p:nvSpPr>
          <p:cNvPr id="30725" name="Rectangle 6">
            <a:extLst>
              <a:ext uri="{FF2B5EF4-FFF2-40B4-BE49-F238E27FC236}">
                <a16:creationId xmlns:a16="http://schemas.microsoft.com/office/drawing/2014/main" id="{425CF7FF-01FC-44E6-912E-FC411076C1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6138" y="1773239"/>
            <a:ext cx="25193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ru-RU" altLang="ru-RU" sz="30000" b="1">
                <a:solidFill>
                  <a:srgbClr val="FF0000"/>
                </a:solidFill>
              </a:rPr>
              <a:t>?</a:t>
            </a:r>
            <a:endParaRPr lang="ru-RU" altLang="ru-RU" sz="30000" b="1" i="1">
              <a:solidFill>
                <a:srgbClr val="FF0000"/>
              </a:solidFill>
            </a:endParaRPr>
          </a:p>
        </p:txBody>
      </p:sp>
      <p:sp>
        <p:nvSpPr>
          <p:cNvPr id="6" name="Номер слайда 4">
            <a:extLst>
              <a:ext uri="{FF2B5EF4-FFF2-40B4-BE49-F238E27FC236}">
                <a16:creationId xmlns:a16="http://schemas.microsoft.com/office/drawing/2014/main" id="{0234FA6C-DD3E-4367-BE0A-4CAEED773770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86</a:t>
            </a:r>
          </a:p>
        </p:txBody>
      </p:sp>
    </p:spTree>
    <p:extLst>
      <p:ext uri="{BB962C8B-B14F-4D97-AF65-F5344CB8AC3E}">
        <p14:creationId xmlns:p14="http://schemas.microsoft.com/office/powerpoint/2010/main" val="24014462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Дополнительная литература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861752" y="2331519"/>
            <a:ext cx="8699394" cy="3794645"/>
          </a:xfrm>
        </p:spPr>
        <p:txBody>
          <a:bodyPr lIns="91440" tIns="45720" rIns="91440" bIns="45720" anchor="t"/>
          <a:lstStyle/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2"/>
              </a:rPr>
              <a:t>https://www.w3schools.com/js/default.asp</a:t>
            </a:r>
            <a:endParaRPr lang="ru-RU"/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3"/>
              </a:rPr>
              <a:t>https://developer.mozilla.org/ru/docs/Web/JavaScript</a:t>
            </a:r>
          </a:p>
          <a:p>
            <a:pPr marL="514350" indent="-514350">
              <a:buAutoNum type="arabicPeriod"/>
            </a:pPr>
            <a:r>
              <a:rPr lang="en-US" sz="2800" dirty="0">
                <a:ea typeface="+mn-lt"/>
                <a:cs typeface="+mn-lt"/>
                <a:hlinkClick r:id="rId4"/>
              </a:rPr>
              <a:t>https://learn.javascript.ru/</a:t>
            </a: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  <a:p>
            <a:pPr marL="0" indent="0">
              <a:buNone/>
            </a:pPr>
            <a:endParaRPr lang="en-US" sz="2800">
              <a:ea typeface="+mn-lt"/>
              <a:cs typeface="+mn-lt"/>
            </a:endParaRPr>
          </a:p>
          <a:p>
            <a:pPr marL="514350" indent="-514350">
              <a:buAutoNum type="arabicPeriod"/>
            </a:pPr>
            <a:endParaRPr lang="en-US" sz="2800">
              <a:ea typeface="+mn-lt"/>
              <a:cs typeface="+mn-lt"/>
            </a:endParaRPr>
          </a:p>
        </p:txBody>
      </p:sp>
      <p:sp>
        <p:nvSpPr>
          <p:cNvPr id="4" name="Номер слайда 4">
            <a:extLst>
              <a:ext uri="{FF2B5EF4-FFF2-40B4-BE49-F238E27FC236}">
                <a16:creationId xmlns:a16="http://schemas.microsoft.com/office/drawing/2014/main" id="{B480EDB9-2D5F-48D5-B458-D97F25B52DC7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205537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87</a:t>
            </a:r>
            <a:endParaRPr lang="ru-RU" altLang="ru-RU" sz="16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692685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1000">
              <a:schemeClr val="bg1"/>
            </a:gs>
            <a:gs pos="100000">
              <a:schemeClr val="bg2">
                <a:tint val="98000"/>
                <a:satMod val="130000"/>
                <a:shade val="90000"/>
                <a:lumMod val="103000"/>
              </a:schemeClr>
            </a:gs>
            <a:gs pos="100000">
              <a:schemeClr val="bg2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BE26A0-0BD0-4F5C-8BB0-2037957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7298" y="3067324"/>
            <a:ext cx="7923048" cy="654324"/>
          </a:xfrm>
        </p:spPr>
        <p:txBody>
          <a:bodyPr lIns="91440" tIns="45720" rIns="91440" bIns="45720" anchor="b"/>
          <a:lstStyle/>
          <a:p>
            <a:r>
              <a:rPr lang="ru-RU" b="1"/>
              <a:t>Спасибо за внимание!</a:t>
            </a:r>
            <a:endParaRPr lang="ru-RU" b="1"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0734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>
            <a:extLst>
              <a:ext uri="{FF2B5EF4-FFF2-40B4-BE49-F238E27FC236}">
                <a16:creationId xmlns:a16="http://schemas.microsoft.com/office/drawing/2014/main" id="{348AA85A-A2FB-48C8-A4D1-6F04C648A5B7}"/>
              </a:ext>
            </a:extLst>
          </p:cNvPr>
          <p:cNvSpPr>
            <a:spLocks/>
          </p:cNvSpPr>
          <p:nvPr/>
        </p:nvSpPr>
        <p:spPr bwMode="auto">
          <a:xfrm>
            <a:off x="1788781" y="889237"/>
            <a:ext cx="879458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ru-RU" b="1">
                <a:latin typeface="Arial"/>
                <a:cs typeface="Arial"/>
              </a:rPr>
              <a:t>Объект события</a:t>
            </a:r>
            <a:endParaRPr lang="ru-RU" b="1">
              <a:cs typeface="Arial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53F99F6-6210-4998-8E3F-38514E4974E8}"/>
              </a:ext>
            </a:extLst>
          </p:cNvPr>
          <p:cNvSpPr txBox="1">
            <a:spLocks noGrp="1"/>
          </p:cNvSpPr>
          <p:nvPr/>
        </p:nvSpPr>
        <p:spPr bwMode="auto">
          <a:xfrm>
            <a:off x="8534400" y="6178903"/>
            <a:ext cx="21336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t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FontTx/>
              <a:buNone/>
            </a:pPr>
            <a:r>
              <a:rPr lang="ru-RU" altLang="ru-RU" sz="1600">
                <a:latin typeface="Arial"/>
                <a:cs typeface="Arial"/>
              </a:rPr>
              <a:t>9</a:t>
            </a:r>
            <a:endParaRPr lang="ru-RU" altLang="ru-RU" sz="1600" dirty="0">
              <a:latin typeface="Arial"/>
              <a:cs typeface="Arial"/>
            </a:endParaRPr>
          </a:p>
        </p:txBody>
      </p:sp>
      <p:pic>
        <p:nvPicPr>
          <p:cNvPr id="3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6DE288AB-86A0-401D-967D-868CC3C07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595" y="2615051"/>
            <a:ext cx="1865914" cy="1838106"/>
          </a:xfrm>
          <a:prstGeom prst="rect">
            <a:avLst/>
          </a:prstGeom>
        </p:spPr>
      </p:pic>
      <p:pic>
        <p:nvPicPr>
          <p:cNvPr id="4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C124087-A338-4692-8AC8-08F0E2840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365" y="1842581"/>
            <a:ext cx="5563475" cy="388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086125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88</Slides>
  <Notes>84</Notes>
  <HiddenSlides>0</HiddenSlide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88</vt:i4>
      </vt:variant>
    </vt:vector>
  </HeadingPairs>
  <TitlesOfParts>
    <vt:vector size="90" baseType="lpstr">
      <vt:lpstr>Тема Office</vt:lpstr>
      <vt:lpstr>Специальное оформление</vt:lpstr>
      <vt:lpstr>Разработка клиентских частей интернет ресурсов  осень-зима 2021</vt:lpstr>
      <vt:lpstr>JavaScript. Обработчики событий. Promise. Сетевые запросы. Куки. Объекты веб-хранилища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Дополнительная литература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1636</cp:revision>
  <dcterms:created xsi:type="dcterms:W3CDTF">2021-10-06T03:14:37Z</dcterms:created>
  <dcterms:modified xsi:type="dcterms:W3CDTF">2021-12-01T08:08:52Z</dcterms:modified>
</cp:coreProperties>
</file>